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174"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5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2AE04D-17B5-410F-B060-82CF4CFEBFB2}"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AE04D-17B5-410F-B060-82CF4CFEBFB2}"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AE04D-17B5-410F-B060-82CF4CFEBFB2}"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AE04D-17B5-410F-B060-82CF4CFEBFB2}"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AE04D-17B5-410F-B060-82CF4CFEBFB2}"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2AE04D-17B5-410F-B060-82CF4CFEBFB2}" type="datetimeFigureOut">
              <a:rPr lang="en-US" smtClean="0"/>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2AE04D-17B5-410F-B060-82CF4CFEBFB2}" type="datetimeFigureOut">
              <a:rPr lang="en-US" smtClean="0"/>
              <a:t>9/8/2011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2AE04D-17B5-410F-B060-82CF4CFEBFB2}" type="datetimeFigureOut">
              <a:rPr lang="en-US" smtClean="0"/>
              <a:t>9/8/2011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AE04D-17B5-410F-B060-82CF4CFEBFB2}" type="datetimeFigureOut">
              <a:rPr lang="en-US" smtClean="0"/>
              <a:t>9/8/2011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AE04D-17B5-410F-B060-82CF4CFEBFB2}" type="datetimeFigureOut">
              <a:rPr lang="en-US" smtClean="0"/>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AE04D-17B5-410F-B060-82CF4CFEBFB2}" type="datetimeFigureOut">
              <a:rPr lang="en-US" smtClean="0"/>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B3E8E-4DBF-4BE5-A305-E904D9BBEF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AE04D-17B5-410F-B060-82CF4CFEBFB2}" type="datetimeFigureOut">
              <a:rPr lang="en-US" smtClean="0"/>
              <a:t>9/8/2011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B3E8E-4DBF-4BE5-A305-E904D9BBEF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Deteniendo el Abuso Para Todos</a:t>
            </a:r>
            <a:endParaRPr lang="en-US" dirty="0">
              <a:solidFill>
                <a:schemeClr val="tx1"/>
              </a:solidFill>
            </a:endParaRPr>
          </a:p>
          <a:p>
            <a:r>
              <a:rPr lang="es-PR" dirty="0">
                <a:solidFill>
                  <a:schemeClr val="tx1"/>
                </a:solidFill>
              </a:rPr>
              <a:t>Introducción al programa S.A.F.E. Deteniendo el Abuso Para Todos</a:t>
            </a:r>
            <a:r>
              <a:rPr lang="es-PR" dirty="0" smtClean="0">
                <a:solidFill>
                  <a:schemeClr val="tx1"/>
                </a:solidFill>
              </a:rPr>
              <a:t>:</a:t>
            </a:r>
          </a:p>
          <a:p>
            <a:endParaRPr lang="en-US" dirty="0">
              <a:solidFill>
                <a:schemeClr val="tx1"/>
              </a:solidFill>
            </a:endParaRPr>
          </a:p>
          <a:p>
            <a:r>
              <a:rPr lang="es-PR" dirty="0">
                <a:solidFill>
                  <a:schemeClr val="tx1"/>
                </a:solidFill>
              </a:rPr>
              <a:t>Un Currículo de Seguridad Personal para Adultos con Discapacidades y Proveedores de Apoyo</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Año 3</a:t>
            </a:r>
            <a:endParaRPr lang="en-US" dirty="0">
              <a:solidFill>
                <a:schemeClr val="tx1"/>
              </a:solidFill>
            </a:endParaRPr>
          </a:p>
          <a:p>
            <a:endParaRPr lang="en-US" dirty="0"/>
          </a:p>
        </p:txBody>
      </p:sp>
      <p:graphicFrame>
        <p:nvGraphicFramePr>
          <p:cNvPr id="4" name="Table 3"/>
          <p:cNvGraphicFramePr>
            <a:graphicFrameLocks noGrp="1"/>
          </p:cNvGraphicFramePr>
          <p:nvPr/>
        </p:nvGraphicFramePr>
        <p:xfrm>
          <a:off x="1371600" y="2286000"/>
          <a:ext cx="6324600" cy="2560320"/>
        </p:xfrm>
        <a:graphic>
          <a:graphicData uri="http://schemas.openxmlformats.org/drawingml/2006/table">
            <a:tbl>
              <a:tblPr firstRow="1" bandRow="1">
                <a:tableStyleId>{5C22544A-7EE6-4342-B048-85BDC9FD1C3A}</a:tableStyleId>
              </a:tblPr>
              <a:tblGrid>
                <a:gridCol w="2108200"/>
                <a:gridCol w="2108200"/>
                <a:gridCol w="2108200"/>
              </a:tblGrid>
              <a:tr h="2209800">
                <a:tc>
                  <a:txBody>
                    <a:bodyPr/>
                    <a:lstStyle/>
                    <a:p>
                      <a:pPr algn="ctr"/>
                      <a:endParaRPr lang="en-US" dirty="0" smtClean="0">
                        <a:solidFill>
                          <a:schemeClr val="tx1"/>
                        </a:solidFill>
                      </a:endParaRPr>
                    </a:p>
                    <a:p>
                      <a:pPr algn="ctr"/>
                      <a:endParaRPr lang="en-US" dirty="0" smtClean="0">
                        <a:solidFill>
                          <a:schemeClr val="tx1"/>
                        </a:solidFill>
                      </a:endParaRPr>
                    </a:p>
                    <a:p>
                      <a:pPr algn="ctr"/>
                      <a:r>
                        <a:rPr lang="es-PR" sz="1800" b="1" kern="1200" dirty="0" smtClean="0">
                          <a:solidFill>
                            <a:schemeClr val="tx1"/>
                          </a:solidFill>
                          <a:latin typeface="+mn-lt"/>
                          <a:ea typeface="+mn-ea"/>
                          <a:cs typeface="+mn-cs"/>
                        </a:rPr>
                        <a:t>9 Sesiones Piloto de Entrenamiento (14 en total)</a:t>
                      </a:r>
                      <a:endParaRPr lang="en-US" sz="1800" b="1" kern="1200" dirty="0" smtClean="0">
                        <a:solidFill>
                          <a:schemeClr val="tx1"/>
                        </a:solidFill>
                        <a:latin typeface="+mn-lt"/>
                        <a:ea typeface="+mn-ea"/>
                        <a:cs typeface="+mn-cs"/>
                      </a:endParaRPr>
                    </a:p>
                    <a:p>
                      <a:pPr algn="ctr"/>
                      <a:r>
                        <a:rPr lang="es-PR" sz="1800" b="1" kern="1200" dirty="0" smtClean="0">
                          <a:solidFill>
                            <a:schemeClr val="tx1"/>
                          </a:solidFill>
                          <a:latin typeface="+mn-lt"/>
                          <a:ea typeface="+mn-ea"/>
                          <a:cs typeface="+mn-cs"/>
                        </a:rPr>
                        <a:t>Verano/Otoño 2009</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algn="ctr"/>
                      <a:endParaRPr lang="en-US" dirty="0" smtClean="0">
                        <a:solidFill>
                          <a:schemeClr val="tx1"/>
                        </a:solidFill>
                      </a:endParaRPr>
                    </a:p>
                    <a:p>
                      <a:pPr algn="ctr"/>
                      <a:endParaRPr lang="en-US"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Concilio Asesor – Diciembre 2009</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algn="ctr"/>
                      <a:endParaRPr lang="en-US" dirty="0" smtClean="0">
                        <a:solidFill>
                          <a:schemeClr val="tx1"/>
                        </a:solidFill>
                      </a:endParaRPr>
                    </a:p>
                    <a:p>
                      <a:pPr algn="ctr"/>
                      <a:endParaRPr lang="en-US" dirty="0" smtClean="0">
                        <a:solidFill>
                          <a:schemeClr val="tx1"/>
                        </a:solidFill>
                      </a:endParaRPr>
                    </a:p>
                    <a:p>
                      <a:pPr algn="ctr"/>
                      <a:r>
                        <a:rPr lang="es-PR" sz="1800" b="1" kern="1200" dirty="0" smtClean="0">
                          <a:solidFill>
                            <a:schemeClr val="tx1"/>
                          </a:solidFill>
                          <a:latin typeface="+mn-lt"/>
                          <a:ea typeface="+mn-ea"/>
                          <a:cs typeface="+mn-cs"/>
                        </a:rPr>
                        <a:t>Editar el Currículo y añadir notas TTT</a:t>
                      </a:r>
                      <a:endParaRPr lang="en-US" sz="1800" b="1" kern="1200" dirty="0" smtClean="0">
                        <a:solidFill>
                          <a:schemeClr val="tx1"/>
                        </a:solidFill>
                        <a:latin typeface="+mn-lt"/>
                        <a:ea typeface="+mn-ea"/>
                        <a:cs typeface="+mn-cs"/>
                      </a:endParaRPr>
                    </a:p>
                    <a:p>
                      <a:pPr algn="ctr"/>
                      <a:r>
                        <a:rPr lang="es-PR" sz="1800" b="1" kern="1200" dirty="0" smtClean="0">
                          <a:solidFill>
                            <a:schemeClr val="tx1"/>
                          </a:solidFill>
                          <a:latin typeface="+mn-lt"/>
                          <a:ea typeface="+mn-ea"/>
                          <a:cs typeface="+mn-cs"/>
                        </a:rPr>
                        <a:t>Invierno/Verano 2010 </a:t>
                      </a:r>
                      <a:endParaRPr lang="en-US" sz="1800" b="1" kern="1200" dirty="0" smtClean="0">
                        <a:solidFill>
                          <a:schemeClr val="tx1"/>
                        </a:solidFill>
                        <a:latin typeface="+mn-lt"/>
                        <a:ea typeface="+mn-ea"/>
                        <a:cs typeface="+mn-cs"/>
                      </a:endParaRPr>
                    </a:p>
                    <a:p>
                      <a:pPr algn="ctr"/>
                      <a:r>
                        <a:rPr lang="es-PR" sz="1800" b="1" i="1" kern="1200" dirty="0" smtClean="0">
                          <a:solidFill>
                            <a:schemeClr val="tx1"/>
                          </a:solidFill>
                          <a:latin typeface="+mn-lt"/>
                          <a:ea typeface="+mn-ea"/>
                          <a:cs typeface="+mn-cs"/>
                        </a:rPr>
                        <a:t>(TTT-Sesiones de Entrenamiento al Entrenador)</a:t>
                      </a:r>
                      <a:endParaRPr lang="en-US" dirty="0">
                        <a:solidFill>
                          <a:schemeClr val="tx1"/>
                        </a:solidFill>
                      </a:endParaRPr>
                    </a:p>
                  </a:txBody>
                  <a:tcPr>
                    <a:solidFill>
                      <a:schemeClr val="tx2">
                        <a:lumMod val="40000"/>
                        <a:lumOff val="60000"/>
                      </a:schemeClr>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85000" lnSpcReduction="20000"/>
          </a:bodyPr>
          <a:lstStyle/>
          <a:p>
            <a:r>
              <a:rPr lang="es-PR" dirty="0">
                <a:solidFill>
                  <a:schemeClr val="tx1"/>
                </a:solidFill>
              </a:rPr>
              <a:t>Revisión del </a:t>
            </a:r>
            <a:r>
              <a:rPr lang="es-PR" dirty="0" smtClean="0">
                <a:solidFill>
                  <a:schemeClr val="tx1"/>
                </a:solidFill>
              </a:rPr>
              <a:t>Piloto</a:t>
            </a:r>
          </a:p>
          <a:p>
            <a:endParaRPr lang="en-US" dirty="0">
              <a:solidFill>
                <a:schemeClr val="tx1"/>
              </a:solidFill>
            </a:endParaRPr>
          </a:p>
          <a:p>
            <a:pPr marL="114300" lvl="0" indent="-114300" algn="l">
              <a:buFont typeface="Arial" pitchFamily="34" charset="0"/>
              <a:buChar char="•"/>
            </a:pPr>
            <a:r>
              <a:rPr lang="es-PR" dirty="0">
                <a:solidFill>
                  <a:schemeClr val="tx1"/>
                </a:solidFill>
              </a:rPr>
              <a:t>14 sesiones piloto a través de PA</a:t>
            </a:r>
            <a:endParaRPr lang="en-US" dirty="0">
              <a:solidFill>
                <a:schemeClr val="tx1"/>
              </a:solidFill>
            </a:endParaRPr>
          </a:p>
          <a:p>
            <a:pPr marL="114300" lvl="0" indent="-114300" algn="l">
              <a:buFont typeface="Arial" pitchFamily="34" charset="0"/>
              <a:buChar char="•"/>
            </a:pPr>
            <a:r>
              <a:rPr lang="es-PR" dirty="0">
                <a:solidFill>
                  <a:schemeClr val="tx1"/>
                </a:solidFill>
              </a:rPr>
              <a:t>Cubrieron todos los módulos al menos dos veces</a:t>
            </a:r>
            <a:endParaRPr lang="en-US" dirty="0">
              <a:solidFill>
                <a:schemeClr val="tx1"/>
              </a:solidFill>
            </a:endParaRPr>
          </a:p>
          <a:p>
            <a:pPr marL="114300" lvl="0" indent="-114300" algn="l">
              <a:buFont typeface="Arial" pitchFamily="34" charset="0"/>
              <a:buChar char="•"/>
            </a:pPr>
            <a:r>
              <a:rPr lang="es-PR" dirty="0">
                <a:solidFill>
                  <a:schemeClr val="tx1"/>
                </a:solidFill>
              </a:rPr>
              <a:t>6 localidades alrededor del estado</a:t>
            </a:r>
            <a:endParaRPr lang="en-US" dirty="0">
              <a:solidFill>
                <a:schemeClr val="tx1"/>
              </a:solidFill>
            </a:endParaRPr>
          </a:p>
          <a:p>
            <a:pPr marL="114300" lvl="0" indent="-114300" algn="l">
              <a:buFont typeface="Arial" pitchFamily="34" charset="0"/>
              <a:buChar char="•"/>
            </a:pPr>
            <a:r>
              <a:rPr lang="es-PR" dirty="0">
                <a:solidFill>
                  <a:schemeClr val="tx1"/>
                </a:solidFill>
              </a:rPr>
              <a:t>Total de Participantes – 115</a:t>
            </a:r>
            <a:endParaRPr lang="en-US" dirty="0">
              <a:solidFill>
                <a:schemeClr val="tx1"/>
              </a:solidFill>
            </a:endParaRPr>
          </a:p>
          <a:p>
            <a:pPr marL="114300" lvl="0" indent="-114300" algn="l">
              <a:buFont typeface="Arial" pitchFamily="34" charset="0"/>
              <a:buChar char="•"/>
            </a:pPr>
            <a:r>
              <a:rPr lang="es-PR" dirty="0">
                <a:solidFill>
                  <a:schemeClr val="tx1"/>
                </a:solidFill>
              </a:rPr>
              <a:t>Personas con discapacidades </a:t>
            </a:r>
            <a:r>
              <a:rPr lang="es-PR" dirty="0" smtClean="0">
                <a:solidFill>
                  <a:schemeClr val="tx1"/>
                </a:solidFill>
              </a:rPr>
              <a:t> (</a:t>
            </a:r>
            <a:r>
              <a:rPr lang="es-PR" dirty="0">
                <a:solidFill>
                  <a:schemeClr val="tx1"/>
                </a:solidFill>
              </a:rPr>
              <a:t>variadas) – 51</a:t>
            </a:r>
            <a:endParaRPr lang="en-US" dirty="0">
              <a:solidFill>
                <a:schemeClr val="tx1"/>
              </a:solidFill>
            </a:endParaRPr>
          </a:p>
          <a:p>
            <a:pPr marL="114300" indent="-114300" algn="l">
              <a:buFont typeface="Arial" pitchFamily="34" charset="0"/>
              <a:buChar char="•"/>
            </a:pPr>
            <a:r>
              <a:rPr lang="es-PR" dirty="0">
                <a:solidFill>
                  <a:schemeClr val="tx1"/>
                </a:solidFill>
              </a:rPr>
              <a:t>Recibimos comentarios de los participantes para editar el contenido</a:t>
            </a:r>
            <a:endParaRPr 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Año  4</a:t>
            </a:r>
            <a:endParaRPr lang="en-US" dirty="0">
              <a:solidFill>
                <a:schemeClr val="tx1"/>
              </a:solidFill>
            </a:endParaRPr>
          </a:p>
          <a:p>
            <a:endParaRPr lang="en-US" dirty="0" smtClean="0"/>
          </a:p>
          <a:p>
            <a:endParaRPr lang="en-US" dirty="0"/>
          </a:p>
        </p:txBody>
      </p:sp>
      <p:graphicFrame>
        <p:nvGraphicFramePr>
          <p:cNvPr id="4" name="Table 3"/>
          <p:cNvGraphicFramePr>
            <a:graphicFrameLocks noGrp="1"/>
          </p:cNvGraphicFramePr>
          <p:nvPr/>
        </p:nvGraphicFramePr>
        <p:xfrm>
          <a:off x="1295400" y="2133600"/>
          <a:ext cx="6553200" cy="2286000"/>
        </p:xfrm>
        <a:graphic>
          <a:graphicData uri="http://schemas.openxmlformats.org/drawingml/2006/table">
            <a:tbl>
              <a:tblPr firstRow="1" bandRow="1">
                <a:tableStyleId>{5C22544A-7EE6-4342-B048-85BDC9FD1C3A}</a:tableStyleId>
              </a:tblPr>
              <a:tblGrid>
                <a:gridCol w="1638300"/>
                <a:gridCol w="1638300"/>
                <a:gridCol w="1638300"/>
                <a:gridCol w="1638300"/>
              </a:tblGrid>
              <a:tr h="17526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Reunión del Concilio Asesor – Otoño 2010</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Imprimimos el Currículo – Primavera 2011</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Planificar/Promover TTT – Primavera/Verano 2011</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algn="ctr"/>
                      <a:endParaRPr lang="es-PR" sz="1800" b="1" kern="1200" dirty="0" smtClean="0">
                        <a:solidFill>
                          <a:schemeClr val="tx1"/>
                        </a:solidFill>
                        <a:latin typeface="+mn-lt"/>
                        <a:ea typeface="+mn-ea"/>
                        <a:cs typeface="+mn-cs"/>
                      </a:endParaRPr>
                    </a:p>
                    <a:p>
                      <a:pPr algn="ctr"/>
                      <a:r>
                        <a:rPr lang="es-PR" sz="1800" b="1" kern="1200" dirty="0" smtClean="0">
                          <a:solidFill>
                            <a:schemeClr val="tx1"/>
                          </a:solidFill>
                          <a:latin typeface="+mn-lt"/>
                          <a:ea typeface="+mn-ea"/>
                          <a:cs typeface="+mn-cs"/>
                        </a:rPr>
                        <a:t>Llevamos a cabo 4 TTT alrededor de PA – Primavera/Verano 2011</a:t>
                      </a:r>
                    </a:p>
                    <a:p>
                      <a:pPr algn="ctr"/>
                      <a:endParaRPr lang="en-US" dirty="0">
                        <a:solidFill>
                          <a:schemeClr val="tx1"/>
                        </a:solidFill>
                      </a:endParaRPr>
                    </a:p>
                  </a:txBody>
                  <a:tcPr>
                    <a:solidFill>
                      <a:schemeClr val="tx2">
                        <a:lumMod val="40000"/>
                        <a:lumOff val="60000"/>
                      </a:schemeClr>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85000" lnSpcReduction="20000"/>
          </a:bodyPr>
          <a:lstStyle/>
          <a:p>
            <a:r>
              <a:rPr lang="es-PR" dirty="0">
                <a:solidFill>
                  <a:schemeClr val="tx1"/>
                </a:solidFill>
              </a:rPr>
              <a:t>Entrenamiento de los Entrenadores</a:t>
            </a:r>
            <a:endParaRPr lang="en-US" dirty="0">
              <a:solidFill>
                <a:schemeClr val="tx1"/>
              </a:solidFill>
            </a:endParaRPr>
          </a:p>
          <a:p>
            <a:r>
              <a:rPr lang="es-PR" dirty="0">
                <a:solidFill>
                  <a:schemeClr val="tx1"/>
                </a:solidFill>
              </a:rPr>
              <a:t> </a:t>
            </a:r>
            <a:endParaRPr lang="en-US" dirty="0">
              <a:solidFill>
                <a:schemeClr val="tx1"/>
              </a:solidFill>
            </a:endParaRPr>
          </a:p>
          <a:p>
            <a:pPr lvl="0" algn="l">
              <a:buFont typeface="Arial" pitchFamily="34" charset="0"/>
              <a:buChar char="•"/>
            </a:pPr>
            <a:r>
              <a:rPr lang="es-PR" dirty="0">
                <a:solidFill>
                  <a:schemeClr val="tx1"/>
                </a:solidFill>
              </a:rPr>
              <a:t>Alojamiento en el hotel</a:t>
            </a:r>
            <a:endParaRPr lang="en-US" dirty="0">
              <a:solidFill>
                <a:schemeClr val="tx1"/>
              </a:solidFill>
            </a:endParaRPr>
          </a:p>
          <a:p>
            <a:pPr lvl="0" algn="l">
              <a:buFont typeface="Arial" pitchFamily="34" charset="0"/>
              <a:buChar char="•"/>
            </a:pPr>
            <a:r>
              <a:rPr lang="es-PR" dirty="0">
                <a:solidFill>
                  <a:schemeClr val="tx1"/>
                </a:solidFill>
              </a:rPr>
              <a:t>No se cobró tarifa para participar</a:t>
            </a:r>
            <a:endParaRPr lang="en-US" dirty="0">
              <a:solidFill>
                <a:schemeClr val="tx1"/>
              </a:solidFill>
            </a:endParaRPr>
          </a:p>
          <a:p>
            <a:pPr lvl="0" algn="l">
              <a:buFont typeface="Arial" pitchFamily="34" charset="0"/>
              <a:buChar char="•"/>
            </a:pPr>
            <a:r>
              <a:rPr lang="es-PR" dirty="0">
                <a:solidFill>
                  <a:schemeClr val="tx1"/>
                </a:solidFill>
              </a:rPr>
              <a:t>Firmamos un MOU (agencia y empleado)</a:t>
            </a:r>
            <a:endParaRPr lang="en-US" dirty="0">
              <a:solidFill>
                <a:schemeClr val="tx1"/>
              </a:solidFill>
            </a:endParaRPr>
          </a:p>
          <a:p>
            <a:pPr lvl="0" algn="l">
              <a:buFont typeface="Arial" pitchFamily="34" charset="0"/>
              <a:buChar char="•"/>
            </a:pPr>
            <a:r>
              <a:rPr lang="es-PR" dirty="0">
                <a:solidFill>
                  <a:schemeClr val="tx1"/>
                </a:solidFill>
              </a:rPr>
              <a:t>Lugares:</a:t>
            </a:r>
            <a:endParaRPr lang="en-US" dirty="0">
              <a:solidFill>
                <a:schemeClr val="tx1"/>
              </a:solidFill>
            </a:endParaRPr>
          </a:p>
          <a:p>
            <a:pPr marL="685800" algn="l"/>
            <a:r>
              <a:rPr lang="es-PR" dirty="0">
                <a:solidFill>
                  <a:schemeClr val="tx1"/>
                </a:solidFill>
              </a:rPr>
              <a:t>–Scranton </a:t>
            </a:r>
            <a:endParaRPr lang="en-US" dirty="0">
              <a:solidFill>
                <a:schemeClr val="tx1"/>
              </a:solidFill>
            </a:endParaRPr>
          </a:p>
          <a:p>
            <a:pPr marL="685800" algn="l"/>
            <a:r>
              <a:rPr lang="es-PR" dirty="0">
                <a:solidFill>
                  <a:schemeClr val="tx1"/>
                </a:solidFill>
              </a:rPr>
              <a:t>–</a:t>
            </a:r>
            <a:r>
              <a:rPr lang="es-PR" dirty="0" err="1">
                <a:solidFill>
                  <a:schemeClr val="tx1"/>
                </a:solidFill>
              </a:rPr>
              <a:t>Philadelphia</a:t>
            </a:r>
            <a:endParaRPr lang="en-US" dirty="0">
              <a:solidFill>
                <a:schemeClr val="tx1"/>
              </a:solidFill>
            </a:endParaRPr>
          </a:p>
          <a:p>
            <a:pPr marL="685800" algn="l"/>
            <a:r>
              <a:rPr lang="es-PR" dirty="0">
                <a:solidFill>
                  <a:schemeClr val="tx1"/>
                </a:solidFill>
              </a:rPr>
              <a:t>–Pittsburgh</a:t>
            </a:r>
            <a:endParaRPr lang="en-US" dirty="0">
              <a:solidFill>
                <a:schemeClr val="tx1"/>
              </a:solidFill>
            </a:endParaRPr>
          </a:p>
          <a:p>
            <a:pPr marL="685800" algn="l"/>
            <a:r>
              <a:rPr lang="es-PR" dirty="0">
                <a:solidFill>
                  <a:schemeClr val="tx1"/>
                </a:solidFill>
              </a:rPr>
              <a:t>–Harrisburg</a:t>
            </a:r>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Año 5</a:t>
            </a:r>
            <a:endParaRPr lang="en-US" dirty="0">
              <a:solidFill>
                <a:schemeClr val="tx1"/>
              </a:solidFill>
            </a:endParaRPr>
          </a:p>
          <a:p>
            <a:endParaRPr lang="en-US" dirty="0"/>
          </a:p>
        </p:txBody>
      </p:sp>
      <p:graphicFrame>
        <p:nvGraphicFramePr>
          <p:cNvPr id="4" name="Table 3"/>
          <p:cNvGraphicFramePr>
            <a:graphicFrameLocks noGrp="1"/>
          </p:cNvGraphicFramePr>
          <p:nvPr/>
        </p:nvGraphicFramePr>
        <p:xfrm>
          <a:off x="1524000" y="2819400"/>
          <a:ext cx="6324600" cy="2184400"/>
        </p:xfrm>
        <a:graphic>
          <a:graphicData uri="http://schemas.openxmlformats.org/drawingml/2006/table">
            <a:tbl>
              <a:tblPr firstRow="1" bandRow="1">
                <a:tableStyleId>{5C22544A-7EE6-4342-B048-85BDC9FD1C3A}</a:tableStyleId>
              </a:tblPr>
              <a:tblGrid>
                <a:gridCol w="2108200"/>
                <a:gridCol w="2108200"/>
                <a:gridCol w="2108200"/>
              </a:tblGrid>
              <a:tr h="2184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Ayuda Técnica para Entrenadores 2011-2012</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Reunión del Consejo Asesor 2011</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algn="ctr"/>
                      <a:endParaRPr lang="es-PR" sz="1800" b="1" kern="1200" dirty="0" smtClean="0">
                        <a:solidFill>
                          <a:schemeClr val="tx1"/>
                        </a:solidFill>
                        <a:latin typeface="+mn-lt"/>
                        <a:ea typeface="+mn-ea"/>
                        <a:cs typeface="+mn-cs"/>
                      </a:endParaRPr>
                    </a:p>
                    <a:p>
                      <a:pPr algn="ctr"/>
                      <a:endParaRPr lang="es-PR" sz="1800" b="1" kern="1200" dirty="0" smtClean="0">
                        <a:solidFill>
                          <a:schemeClr val="tx1"/>
                        </a:solidFill>
                        <a:latin typeface="+mn-lt"/>
                        <a:ea typeface="+mn-ea"/>
                        <a:cs typeface="+mn-cs"/>
                      </a:endParaRPr>
                    </a:p>
                    <a:p>
                      <a:pPr algn="ctr"/>
                      <a:r>
                        <a:rPr lang="es-PR" sz="1800" b="1" kern="1200" dirty="0" smtClean="0">
                          <a:solidFill>
                            <a:schemeClr val="tx1"/>
                          </a:solidFill>
                          <a:latin typeface="+mn-lt"/>
                          <a:ea typeface="+mn-ea"/>
                          <a:cs typeface="+mn-cs"/>
                        </a:rPr>
                        <a:t>Promover el Currículo 2011/2012</a:t>
                      </a:r>
                      <a:endParaRPr lang="en-US" dirty="0">
                        <a:solidFill>
                          <a:schemeClr val="tx1"/>
                        </a:solidFill>
                      </a:endParaRPr>
                    </a:p>
                  </a:txBody>
                  <a:tcPr>
                    <a:solidFill>
                      <a:schemeClr val="tx2">
                        <a:lumMod val="40000"/>
                        <a:lumOff val="60000"/>
                      </a:schemeClr>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Presentación de un Módulo</a:t>
            </a:r>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lnSpcReduction="10000"/>
          </a:bodyPr>
          <a:lstStyle/>
          <a:p>
            <a:r>
              <a:rPr lang="es-PR" dirty="0">
                <a:solidFill>
                  <a:schemeClr val="tx1"/>
                </a:solidFill>
              </a:rPr>
              <a:t>SAFE: Deteniendo el Abuso para Todos</a:t>
            </a:r>
            <a:endParaRPr lang="en-US" dirty="0">
              <a:solidFill>
                <a:schemeClr val="tx1"/>
              </a:solidFill>
            </a:endParaRPr>
          </a:p>
          <a:p>
            <a:endParaRPr lang="en-US" dirty="0" smtClean="0">
              <a:solidFill>
                <a:schemeClr val="tx1"/>
              </a:solidFill>
            </a:endParaRPr>
          </a:p>
          <a:p>
            <a:r>
              <a:rPr lang="es-PR" dirty="0">
                <a:solidFill>
                  <a:schemeClr val="tx1"/>
                </a:solidFill>
              </a:rPr>
              <a:t>Una guía de entrenamiento sobre seguridad personal para adultos con discapacidades y proveedores de cuidado</a:t>
            </a:r>
            <a:endParaRPr lang="en-US" dirty="0">
              <a:solidFill>
                <a:schemeClr val="tx1"/>
              </a:solidFill>
            </a:endParaRPr>
          </a:p>
          <a:p>
            <a:r>
              <a:rPr lang="es-PR" dirty="0">
                <a:solidFill>
                  <a:schemeClr val="tx1"/>
                </a:solidFill>
              </a:rPr>
              <a:t> </a:t>
            </a:r>
            <a:endParaRPr lang="en-US" dirty="0">
              <a:solidFill>
                <a:schemeClr val="tx1"/>
              </a:solidFill>
            </a:endParaRPr>
          </a:p>
          <a:p>
            <a:r>
              <a:rPr lang="es-PR" dirty="0">
                <a:solidFill>
                  <a:schemeClr val="tx1"/>
                </a:solidFill>
              </a:rPr>
              <a:t>Módulo 4:  Abuso Sexual</a:t>
            </a:r>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Preguntas Divertidas</a:t>
            </a:r>
            <a:endParaRPr 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Sus </a:t>
            </a:r>
            <a:r>
              <a:rPr lang="es-PR" dirty="0" smtClean="0">
                <a:solidFill>
                  <a:schemeClr val="tx1"/>
                </a:solidFill>
              </a:rPr>
              <a:t>Derechos</a:t>
            </a:r>
          </a:p>
          <a:p>
            <a:endParaRPr lang="en-US" dirty="0">
              <a:solidFill>
                <a:schemeClr val="tx1"/>
              </a:solidFill>
            </a:endParaRPr>
          </a:p>
          <a:p>
            <a:pPr lvl="0" algn="l">
              <a:buFont typeface="Arial" pitchFamily="34" charset="0"/>
              <a:buChar char="•"/>
            </a:pPr>
            <a:r>
              <a:rPr lang="es-PR" dirty="0">
                <a:solidFill>
                  <a:schemeClr val="tx1"/>
                </a:solidFill>
              </a:rPr>
              <a:t>Derecho a la seguridad</a:t>
            </a:r>
            <a:endParaRPr lang="en-US" dirty="0">
              <a:solidFill>
                <a:schemeClr val="tx1"/>
              </a:solidFill>
            </a:endParaRPr>
          </a:p>
          <a:p>
            <a:pPr lvl="0" algn="l">
              <a:buFont typeface="Arial" pitchFamily="34" charset="0"/>
              <a:buChar char="•"/>
            </a:pPr>
            <a:r>
              <a:rPr lang="es-PR" dirty="0">
                <a:solidFill>
                  <a:schemeClr val="tx1"/>
                </a:solidFill>
              </a:rPr>
              <a:t>Derecho a hablar sobre lo ocurrido</a:t>
            </a:r>
            <a:endParaRPr lang="en-US" dirty="0">
              <a:solidFill>
                <a:schemeClr val="tx1"/>
              </a:solidFill>
            </a:endParaRPr>
          </a:p>
          <a:p>
            <a:pPr algn="l">
              <a:buFont typeface="Arial" pitchFamily="34" charset="0"/>
              <a:buChar char="•"/>
            </a:pPr>
            <a:r>
              <a:rPr lang="es-PR" dirty="0">
                <a:solidFill>
                  <a:schemeClr val="tx1"/>
                </a:solidFill>
              </a:rPr>
              <a:t>Derecho a recibir ayuda</a:t>
            </a:r>
            <a:endParaRPr lang="en-US"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El Conocimiento es Poder</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85000" lnSpcReduction="20000"/>
          </a:bodyPr>
          <a:lstStyle/>
          <a:p>
            <a:r>
              <a:rPr lang="es-PR" dirty="0">
                <a:solidFill>
                  <a:schemeClr val="tx1"/>
                </a:solidFill>
              </a:rPr>
              <a:t>Sufragado por el Concilio de Discapacidades del Desarrollo de Pennsylvania</a:t>
            </a:r>
            <a:endParaRPr lang="en-US" dirty="0">
              <a:solidFill>
                <a:schemeClr val="tx1"/>
              </a:solidFill>
            </a:endParaRPr>
          </a:p>
          <a:p>
            <a:endParaRPr lang="en-US" dirty="0" smtClean="0">
              <a:solidFill>
                <a:schemeClr val="tx1"/>
              </a:solidFill>
            </a:endParaRPr>
          </a:p>
          <a:p>
            <a:r>
              <a:rPr lang="es-PR" dirty="0">
                <a:solidFill>
                  <a:schemeClr val="tx1"/>
                </a:solidFill>
              </a:rPr>
              <a:t>Para ayudar a educar a las personas con discapacidades sobre el abuso, la Coalición Contra la Violación de Pennsylvania, en colaboración con el Instituto de Discapacidades de Temple, ha creado un currículo para personas con discapacidades y sus proveedores de cuidado, sobre cómo prevenir, identificar y buscar ayuda en situaciones de abuso. </a:t>
            </a:r>
            <a:endParaRPr 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¿Qué es la Seguridad?</a:t>
            </a:r>
            <a:endParaRPr lang="en-US" dirty="0">
              <a:solidFill>
                <a:schemeClr val="tx1"/>
              </a:solidFill>
            </a:endParaRPr>
          </a:p>
          <a:p>
            <a:r>
              <a:rPr lang="es-PR" dirty="0">
                <a:solidFill>
                  <a:schemeClr val="tx1"/>
                </a:solidFill>
              </a:rPr>
              <a:t> </a:t>
            </a:r>
            <a:endParaRPr lang="en-US" dirty="0">
              <a:solidFill>
                <a:schemeClr val="tx1"/>
              </a:solidFill>
            </a:endParaRPr>
          </a:p>
          <a:p>
            <a:pPr marL="114300" lvl="0" indent="-114300" algn="l">
              <a:buFont typeface="Arial" pitchFamily="34" charset="0"/>
              <a:buChar char="•"/>
            </a:pPr>
            <a:r>
              <a:rPr lang="es-PR" dirty="0">
                <a:solidFill>
                  <a:schemeClr val="tx1"/>
                </a:solidFill>
              </a:rPr>
              <a:t>La seguridad es no estar en peligro.</a:t>
            </a:r>
            <a:endParaRPr lang="en-US" dirty="0">
              <a:solidFill>
                <a:schemeClr val="tx1"/>
              </a:solidFill>
            </a:endParaRPr>
          </a:p>
          <a:p>
            <a:pPr marL="114300" lvl="0" indent="-114300" algn="l">
              <a:buFont typeface="Arial" pitchFamily="34" charset="0"/>
              <a:buChar char="•"/>
            </a:pPr>
            <a:r>
              <a:rPr lang="es-PR" dirty="0">
                <a:solidFill>
                  <a:schemeClr val="tx1"/>
                </a:solidFill>
              </a:rPr>
              <a:t>La seguridad es no estar en riesgo de daño.</a:t>
            </a:r>
            <a:endParaRPr lang="en-US" dirty="0">
              <a:solidFill>
                <a:schemeClr val="tx1"/>
              </a:solidFill>
            </a:endParaRPr>
          </a:p>
          <a:p>
            <a:pPr marL="114300" lvl="0" indent="-114300" algn="l">
              <a:buFont typeface="Arial" pitchFamily="34" charset="0"/>
              <a:buChar char="•"/>
            </a:pPr>
            <a:r>
              <a:rPr lang="es-PR" dirty="0">
                <a:solidFill>
                  <a:schemeClr val="tx1"/>
                </a:solidFill>
              </a:rPr>
              <a:t>La seguridad es mantener un hogar, comunidad y lugar de trabajo seguros.</a:t>
            </a:r>
            <a:endParaRPr lang="en-US" dirty="0">
              <a:solidFill>
                <a:schemeClr val="tx1"/>
              </a:solidFill>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¿Qué es la Seguridad?</a:t>
            </a:r>
            <a:endParaRPr lang="en-US" dirty="0">
              <a:solidFill>
                <a:schemeClr val="tx1"/>
              </a:solidFill>
            </a:endParaRPr>
          </a:p>
          <a:p>
            <a:r>
              <a:rPr lang="es-PR" dirty="0">
                <a:solidFill>
                  <a:schemeClr val="tx1"/>
                </a:solidFill>
              </a:rPr>
              <a:t> </a:t>
            </a:r>
            <a:endParaRPr lang="en-US" dirty="0">
              <a:solidFill>
                <a:schemeClr val="tx1"/>
              </a:solidFill>
            </a:endParaRPr>
          </a:p>
          <a:p>
            <a:pPr lvl="0" algn="l">
              <a:buFont typeface="Arial" pitchFamily="34" charset="0"/>
              <a:buChar char="•"/>
            </a:pPr>
            <a:r>
              <a:rPr lang="es-PR" dirty="0">
                <a:solidFill>
                  <a:schemeClr val="tx1"/>
                </a:solidFill>
              </a:rPr>
              <a:t>En el hogar</a:t>
            </a:r>
            <a:endParaRPr lang="en-US" dirty="0">
              <a:solidFill>
                <a:schemeClr val="tx1"/>
              </a:solidFill>
            </a:endParaRPr>
          </a:p>
          <a:p>
            <a:pPr lvl="0" algn="l">
              <a:buFont typeface="Arial" pitchFamily="34" charset="0"/>
              <a:buChar char="•"/>
            </a:pPr>
            <a:r>
              <a:rPr lang="es-PR" dirty="0">
                <a:solidFill>
                  <a:schemeClr val="tx1"/>
                </a:solidFill>
              </a:rPr>
              <a:t>En el lugar de trabajo</a:t>
            </a:r>
            <a:endParaRPr lang="en-US" dirty="0">
              <a:solidFill>
                <a:schemeClr val="tx1"/>
              </a:solidFill>
            </a:endParaRPr>
          </a:p>
          <a:p>
            <a:pPr lvl="0" algn="l">
              <a:buFont typeface="Arial" pitchFamily="34" charset="0"/>
              <a:buChar char="•"/>
            </a:pPr>
            <a:r>
              <a:rPr lang="es-PR" dirty="0">
                <a:solidFill>
                  <a:schemeClr val="tx1"/>
                </a:solidFill>
              </a:rPr>
              <a:t>En la comunidad</a:t>
            </a:r>
            <a:endParaRPr lang="en-US" dirty="0">
              <a:solidFill>
                <a:schemeClr val="tx1"/>
              </a:solidFill>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Componentes de la </a:t>
            </a:r>
            <a:r>
              <a:rPr lang="es-PR" dirty="0" smtClean="0">
                <a:solidFill>
                  <a:schemeClr val="tx1"/>
                </a:solidFill>
              </a:rPr>
              <a:t>Seguridad</a:t>
            </a:r>
          </a:p>
          <a:p>
            <a:endParaRPr lang="en-US" dirty="0">
              <a:solidFill>
                <a:schemeClr val="tx1"/>
              </a:solidFill>
            </a:endParaRPr>
          </a:p>
          <a:p>
            <a:pPr lvl="0" algn="l">
              <a:buFont typeface="Arial" pitchFamily="34" charset="0"/>
              <a:buChar char="•"/>
            </a:pPr>
            <a:r>
              <a:rPr lang="es-PR" dirty="0">
                <a:solidFill>
                  <a:schemeClr val="tx1"/>
                </a:solidFill>
              </a:rPr>
              <a:t>Dinero y otras cosas</a:t>
            </a:r>
            <a:endParaRPr lang="en-US" dirty="0">
              <a:solidFill>
                <a:schemeClr val="tx1"/>
              </a:solidFill>
            </a:endParaRPr>
          </a:p>
          <a:p>
            <a:pPr lvl="0" algn="l">
              <a:buFont typeface="Arial" pitchFamily="34" charset="0"/>
              <a:buChar char="•"/>
            </a:pPr>
            <a:r>
              <a:rPr lang="es-PR" dirty="0">
                <a:solidFill>
                  <a:schemeClr val="tx1"/>
                </a:solidFill>
              </a:rPr>
              <a:t>Apoyo/cuidado</a:t>
            </a:r>
            <a:endParaRPr lang="en-US" dirty="0">
              <a:solidFill>
                <a:schemeClr val="tx1"/>
              </a:solidFill>
            </a:endParaRPr>
          </a:p>
          <a:p>
            <a:pPr lvl="0" algn="l">
              <a:buFont typeface="Arial" pitchFamily="34" charset="0"/>
              <a:buChar char="•"/>
            </a:pPr>
            <a:r>
              <a:rPr lang="es-PR" dirty="0">
                <a:solidFill>
                  <a:schemeClr val="tx1"/>
                </a:solidFill>
              </a:rPr>
              <a:t>Físico/verbal</a:t>
            </a:r>
            <a:endParaRPr lang="en-US" dirty="0">
              <a:solidFill>
                <a:schemeClr val="tx1"/>
              </a:solidFill>
            </a:endParaRPr>
          </a:p>
          <a:p>
            <a:pPr algn="l">
              <a:buFont typeface="Arial" pitchFamily="34" charset="0"/>
              <a:buChar char="•"/>
            </a:pPr>
            <a:r>
              <a:rPr lang="es-PR" dirty="0">
                <a:solidFill>
                  <a:schemeClr val="tx1"/>
                </a:solidFill>
              </a:rPr>
              <a:t>Seguridad sexual</a:t>
            </a:r>
            <a:endParaRPr lang="en-US"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Seguro(a</a:t>
            </a:r>
            <a:r>
              <a:rPr lang="es-PR" dirty="0" smtClean="0">
                <a:solidFill>
                  <a:schemeClr val="tx1"/>
                </a:solidFill>
              </a:rPr>
              <a:t>)</a:t>
            </a:r>
          </a:p>
          <a:p>
            <a:endParaRPr lang="en-US" dirty="0">
              <a:solidFill>
                <a:schemeClr val="tx1"/>
              </a:solidFill>
            </a:endParaRPr>
          </a:p>
          <a:p>
            <a:pPr lvl="0" algn="l">
              <a:buFont typeface="Arial" pitchFamily="34" charset="0"/>
              <a:buChar char="•"/>
            </a:pPr>
            <a:r>
              <a:rPr lang="es-PR" dirty="0">
                <a:solidFill>
                  <a:schemeClr val="tx1"/>
                </a:solidFill>
              </a:rPr>
              <a:t>Dinero y otras cosas</a:t>
            </a:r>
            <a:endParaRPr lang="en-US" dirty="0">
              <a:solidFill>
                <a:schemeClr val="tx1"/>
              </a:solidFill>
            </a:endParaRPr>
          </a:p>
          <a:p>
            <a:pPr lvl="0" algn="l">
              <a:buFont typeface="Arial" pitchFamily="34" charset="0"/>
              <a:buChar char="•"/>
            </a:pPr>
            <a:r>
              <a:rPr lang="es-PR" dirty="0">
                <a:solidFill>
                  <a:schemeClr val="tx1"/>
                </a:solidFill>
              </a:rPr>
              <a:t>Apoyo/cuidado</a:t>
            </a:r>
            <a:endParaRPr lang="en-US" dirty="0">
              <a:solidFill>
                <a:schemeClr val="tx1"/>
              </a:solidFill>
            </a:endParaRPr>
          </a:p>
          <a:p>
            <a:pPr lvl="0" algn="l">
              <a:buFont typeface="Arial" pitchFamily="34" charset="0"/>
              <a:buChar char="•"/>
            </a:pPr>
            <a:r>
              <a:rPr lang="es-PR" dirty="0">
                <a:solidFill>
                  <a:schemeClr val="tx1"/>
                </a:solidFill>
              </a:rPr>
              <a:t>Físico/verbal</a:t>
            </a:r>
            <a:endParaRPr lang="en-US" dirty="0">
              <a:solidFill>
                <a:schemeClr val="tx1"/>
              </a:solidFill>
            </a:endParaRPr>
          </a:p>
          <a:p>
            <a:pPr algn="l">
              <a:buFont typeface="Arial" pitchFamily="34" charset="0"/>
              <a:buChar char="•"/>
            </a:pPr>
            <a:r>
              <a:rPr lang="es-PR" dirty="0">
                <a:solidFill>
                  <a:schemeClr val="tx1"/>
                </a:solidFill>
              </a:rPr>
              <a:t>Seguridad sexual</a:t>
            </a:r>
            <a:endParaRPr lang="en-US"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No Seguro(a</a:t>
            </a:r>
            <a:r>
              <a:rPr lang="es-PR" dirty="0" smtClean="0">
                <a:solidFill>
                  <a:schemeClr val="tx1"/>
                </a:solidFill>
              </a:rPr>
              <a:t>)</a:t>
            </a:r>
          </a:p>
          <a:p>
            <a:endParaRPr lang="en-US" dirty="0">
              <a:solidFill>
                <a:schemeClr val="tx1"/>
              </a:solidFill>
            </a:endParaRPr>
          </a:p>
          <a:p>
            <a:pPr lvl="0" algn="l">
              <a:buFont typeface="Arial" pitchFamily="34" charset="0"/>
              <a:buChar char="•"/>
            </a:pPr>
            <a:r>
              <a:rPr lang="es-PR" dirty="0">
                <a:solidFill>
                  <a:schemeClr val="tx1"/>
                </a:solidFill>
              </a:rPr>
              <a:t>Dinero y otras cosas</a:t>
            </a:r>
            <a:endParaRPr lang="en-US" dirty="0">
              <a:solidFill>
                <a:schemeClr val="tx1"/>
              </a:solidFill>
            </a:endParaRPr>
          </a:p>
          <a:p>
            <a:pPr lvl="0" algn="l">
              <a:buFont typeface="Arial" pitchFamily="34" charset="0"/>
              <a:buChar char="•"/>
            </a:pPr>
            <a:r>
              <a:rPr lang="es-PR" dirty="0">
                <a:solidFill>
                  <a:schemeClr val="tx1"/>
                </a:solidFill>
              </a:rPr>
              <a:t>Apoyo/cuidado</a:t>
            </a:r>
            <a:endParaRPr lang="en-US" dirty="0">
              <a:solidFill>
                <a:schemeClr val="tx1"/>
              </a:solidFill>
            </a:endParaRPr>
          </a:p>
          <a:p>
            <a:pPr lvl="0" algn="l">
              <a:buFont typeface="Arial" pitchFamily="34" charset="0"/>
              <a:buChar char="•"/>
            </a:pPr>
            <a:r>
              <a:rPr lang="es-PR" dirty="0">
                <a:solidFill>
                  <a:schemeClr val="tx1"/>
                </a:solidFill>
              </a:rPr>
              <a:t>Físico/verbal</a:t>
            </a:r>
            <a:endParaRPr lang="en-US" dirty="0">
              <a:solidFill>
                <a:schemeClr val="tx1"/>
              </a:solidFill>
            </a:endParaRPr>
          </a:p>
          <a:p>
            <a:pPr algn="l">
              <a:buFont typeface="Arial" pitchFamily="34" charset="0"/>
              <a:buChar char="•"/>
            </a:pPr>
            <a:r>
              <a:rPr lang="es-PR" dirty="0">
                <a:solidFill>
                  <a:schemeClr val="tx1"/>
                </a:solidFill>
              </a:rPr>
              <a:t>Seguridad sexual</a:t>
            </a:r>
            <a:endParaRPr lang="en-US"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Sus derechos </a:t>
            </a:r>
            <a:endParaRPr lang="es-PR" dirty="0" smtClean="0">
              <a:solidFill>
                <a:schemeClr val="tx1"/>
              </a:solidFill>
            </a:endParaRPr>
          </a:p>
          <a:p>
            <a:endParaRPr lang="en-US" dirty="0">
              <a:solidFill>
                <a:schemeClr val="tx1"/>
              </a:solidFill>
            </a:endParaRPr>
          </a:p>
          <a:p>
            <a:pPr lvl="0" algn="l">
              <a:buFont typeface="Arial" pitchFamily="34" charset="0"/>
              <a:buChar char="•"/>
            </a:pPr>
            <a:r>
              <a:rPr lang="es-PR" dirty="0">
                <a:solidFill>
                  <a:schemeClr val="tx1"/>
                </a:solidFill>
              </a:rPr>
              <a:t>Derecho a la seguridad</a:t>
            </a:r>
            <a:endParaRPr lang="en-US" dirty="0">
              <a:solidFill>
                <a:schemeClr val="tx1"/>
              </a:solidFill>
            </a:endParaRPr>
          </a:p>
          <a:p>
            <a:pPr lvl="0" algn="l">
              <a:buFont typeface="Arial" pitchFamily="34" charset="0"/>
              <a:buChar char="•"/>
            </a:pPr>
            <a:r>
              <a:rPr lang="es-PR" dirty="0">
                <a:solidFill>
                  <a:schemeClr val="tx1"/>
                </a:solidFill>
              </a:rPr>
              <a:t>Derecho a hablar sobre lo ocurrido</a:t>
            </a:r>
            <a:endParaRPr lang="en-US" dirty="0">
              <a:solidFill>
                <a:schemeClr val="tx1"/>
              </a:solidFill>
            </a:endParaRPr>
          </a:p>
          <a:p>
            <a:pPr lvl="0" algn="l">
              <a:buFont typeface="Arial" pitchFamily="34" charset="0"/>
              <a:buChar char="•"/>
            </a:pPr>
            <a:r>
              <a:rPr lang="es-PR" dirty="0">
                <a:solidFill>
                  <a:schemeClr val="tx1"/>
                </a:solidFill>
              </a:rPr>
              <a:t>Derecho a recibir ayuda</a:t>
            </a:r>
            <a:endParaRPr lang="en-US" dirty="0">
              <a:solidFill>
                <a:schemeClr val="tx1"/>
              </a:solidFill>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Componentes de la </a:t>
            </a:r>
            <a:r>
              <a:rPr lang="es-PR" dirty="0" smtClean="0">
                <a:solidFill>
                  <a:schemeClr val="tx1"/>
                </a:solidFill>
              </a:rPr>
              <a:t>Seguridad</a:t>
            </a:r>
          </a:p>
          <a:p>
            <a:endParaRPr lang="en-US" dirty="0">
              <a:solidFill>
                <a:schemeClr val="tx1"/>
              </a:solidFill>
            </a:endParaRPr>
          </a:p>
          <a:p>
            <a:pPr lvl="0" algn="l">
              <a:buFont typeface="Arial" pitchFamily="34" charset="0"/>
              <a:buChar char="•"/>
            </a:pPr>
            <a:r>
              <a:rPr lang="es-PR" dirty="0">
                <a:solidFill>
                  <a:schemeClr val="tx1"/>
                </a:solidFill>
              </a:rPr>
              <a:t>Dinero y otras cosas</a:t>
            </a:r>
            <a:endParaRPr lang="en-US" dirty="0">
              <a:solidFill>
                <a:schemeClr val="tx1"/>
              </a:solidFill>
            </a:endParaRPr>
          </a:p>
          <a:p>
            <a:pPr lvl="0" algn="l">
              <a:buFont typeface="Arial" pitchFamily="34" charset="0"/>
              <a:buChar char="•"/>
            </a:pPr>
            <a:r>
              <a:rPr lang="es-PR" dirty="0">
                <a:solidFill>
                  <a:schemeClr val="tx1"/>
                </a:solidFill>
              </a:rPr>
              <a:t>Apoyo/cuidado</a:t>
            </a:r>
            <a:endParaRPr lang="en-US" dirty="0">
              <a:solidFill>
                <a:schemeClr val="tx1"/>
              </a:solidFill>
            </a:endParaRPr>
          </a:p>
          <a:p>
            <a:pPr lvl="0" algn="l">
              <a:buFont typeface="Arial" pitchFamily="34" charset="0"/>
              <a:buChar char="•"/>
            </a:pPr>
            <a:r>
              <a:rPr lang="es-PR" dirty="0">
                <a:solidFill>
                  <a:schemeClr val="tx1"/>
                </a:solidFill>
              </a:rPr>
              <a:t>Físico/verbal</a:t>
            </a:r>
            <a:endParaRPr lang="en-US" dirty="0">
              <a:solidFill>
                <a:schemeClr val="tx1"/>
              </a:solidFill>
            </a:endParaRPr>
          </a:p>
          <a:p>
            <a:pPr algn="l">
              <a:buFont typeface="Arial" pitchFamily="34" charset="0"/>
              <a:buChar char="•"/>
            </a:pPr>
            <a:r>
              <a:rPr lang="es-PR" dirty="0">
                <a:solidFill>
                  <a:schemeClr val="tx1"/>
                </a:solidFill>
              </a:rPr>
              <a:t>Seguridad sexual</a:t>
            </a:r>
            <a:endParaRPr lang="en-US"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¿Cuáles partes de su cuerpo usted puede mostrar cómodamente?</a:t>
            </a:r>
            <a:endParaRPr lang="en-US"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r>
              <a:rPr lang="es-PR" dirty="0">
                <a:solidFill>
                  <a:schemeClr val="tx1"/>
                </a:solidFill>
              </a:rPr>
              <a:t>Cuerpo femenino</a:t>
            </a:r>
            <a:endParaRPr lang="en-US"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r>
              <a:rPr lang="es-PR" dirty="0">
                <a:solidFill>
                  <a:schemeClr val="tx1"/>
                </a:solidFill>
              </a:rPr>
              <a:t>Cuerpo masculino</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Año 1</a:t>
            </a:r>
            <a:endParaRPr lang="en-US" dirty="0">
              <a:solidFill>
                <a:schemeClr val="tx1"/>
              </a:solidFill>
            </a:endParaRPr>
          </a:p>
          <a:p>
            <a:endParaRPr lang="en-US" dirty="0" smtClean="0">
              <a:solidFill>
                <a:schemeClr val="tx1"/>
              </a:solidFill>
            </a:endParaRPr>
          </a:p>
          <a:p>
            <a:endParaRPr lang="en-US" dirty="0">
              <a:solidFill>
                <a:schemeClr val="tx1"/>
              </a:solidFill>
            </a:endParaRPr>
          </a:p>
        </p:txBody>
      </p:sp>
      <p:graphicFrame>
        <p:nvGraphicFramePr>
          <p:cNvPr id="4" name="Table 3"/>
          <p:cNvGraphicFramePr>
            <a:graphicFrameLocks noGrp="1"/>
          </p:cNvGraphicFramePr>
          <p:nvPr/>
        </p:nvGraphicFramePr>
        <p:xfrm>
          <a:off x="914400" y="2286000"/>
          <a:ext cx="7315200" cy="2286000"/>
        </p:xfrm>
        <a:graphic>
          <a:graphicData uri="http://schemas.openxmlformats.org/drawingml/2006/table">
            <a:tbl>
              <a:tblPr firstRow="1" bandRow="1">
                <a:tableStyleId>{5C22544A-7EE6-4342-B048-85BDC9FD1C3A}</a:tableStyleId>
              </a:tblPr>
              <a:tblGrid>
                <a:gridCol w="1828800"/>
                <a:gridCol w="1828800"/>
                <a:gridCol w="1828800"/>
                <a:gridCol w="1828800"/>
              </a:tblGrid>
              <a:tr h="1981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Organizar el Concilio Asesor – Verano 2007</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algn="ctr"/>
                      <a:endParaRPr lang="en-US" dirty="0" smtClean="0">
                        <a:solidFill>
                          <a:schemeClr val="tx1"/>
                        </a:solidFill>
                      </a:endParaRPr>
                    </a:p>
                    <a:p>
                      <a:pPr algn="ctr"/>
                      <a:endParaRPr lang="en-US"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Crear una Lista de Recursos sobre Currículos Existentes – Otoño 2007</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Primera Reunión del Concilio Asesor – Invierno 2007</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pPr algn="ctr"/>
                      <a:endParaRPr lang="en-US" dirty="0" smtClean="0">
                        <a:solidFill>
                          <a:schemeClr val="tx1"/>
                        </a:solidFill>
                      </a:endParaRPr>
                    </a:p>
                    <a:p>
                      <a:pPr algn="ctr"/>
                      <a:endParaRPr lang="en-US" dirty="0" smtClean="0">
                        <a:solidFill>
                          <a:schemeClr val="tx1"/>
                        </a:solidFill>
                      </a:endParaRPr>
                    </a:p>
                    <a:p>
                      <a:pPr algn="ctr"/>
                      <a:r>
                        <a:rPr lang="es-PR" sz="1800" b="1" kern="1200" dirty="0" smtClean="0">
                          <a:solidFill>
                            <a:schemeClr val="tx1"/>
                          </a:solidFill>
                          <a:latin typeface="+mn-lt"/>
                          <a:ea typeface="+mn-ea"/>
                          <a:cs typeface="+mn-cs"/>
                        </a:rPr>
                        <a:t>Conducir 6 Grupos Focales – Invierno/Primavera 2008</a:t>
                      </a:r>
                      <a:endParaRPr lang="en-US" dirty="0">
                        <a:solidFill>
                          <a:schemeClr val="tx1"/>
                        </a:solidFill>
                      </a:endParaRPr>
                    </a:p>
                  </a:txBody>
                  <a:tcPr>
                    <a:solidFill>
                      <a:schemeClr val="tx2">
                        <a:lumMod val="40000"/>
                        <a:lumOff val="60000"/>
                      </a:schemeClr>
                    </a:solidFill>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¿Qué es la actividad sexual?</a:t>
            </a:r>
            <a:endParaRPr lang="en-US"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smtClean="0">
                <a:solidFill>
                  <a:schemeClr val="tx1"/>
                </a:solidFill>
              </a:rPr>
              <a:t>Consentimiento</a:t>
            </a:r>
          </a:p>
          <a:p>
            <a:endParaRPr lang="en-US" dirty="0">
              <a:solidFill>
                <a:schemeClr val="tx1"/>
              </a:solidFill>
            </a:endParaRPr>
          </a:p>
          <a:p>
            <a:r>
              <a:rPr lang="es-PR" dirty="0">
                <a:solidFill>
                  <a:schemeClr val="tx1"/>
                </a:solidFill>
              </a:rPr>
              <a:t>Estar de acuerdo/acceder a algo</a:t>
            </a:r>
            <a:endParaRPr 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smtClean="0">
                <a:solidFill>
                  <a:schemeClr val="tx1"/>
                </a:solidFill>
              </a:rPr>
              <a:t>Consentimiento</a:t>
            </a:r>
          </a:p>
          <a:p>
            <a:endParaRPr lang="en-US" dirty="0">
              <a:solidFill>
                <a:schemeClr val="tx1"/>
              </a:solidFill>
            </a:endParaRPr>
          </a:p>
          <a:p>
            <a:r>
              <a:rPr lang="es-PR" dirty="0">
                <a:solidFill>
                  <a:schemeClr val="tx1"/>
                </a:solidFill>
              </a:rPr>
              <a:t>¿Por qué es importante el consentimiento en la actividad sexual?</a:t>
            </a:r>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¿Qué es el abuso sexual?</a:t>
            </a:r>
            <a:endParaRPr lang="en-US"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Abuso Sexual</a:t>
            </a:r>
            <a:endParaRPr lang="en-US"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¿Quién podría abusarle sexualmente?</a:t>
            </a:r>
            <a:endParaRPr lang="en-US"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s-PR" dirty="0" smtClean="0"/>
              <a:t>¿Quién podría abusarle sexualmente?</a:t>
            </a:r>
            <a:r>
              <a:rPr lang="en-US" dirty="0" smtClean="0"/>
              <a:t/>
            </a:r>
            <a:br>
              <a:rPr lang="en-US" dirty="0" smtClean="0"/>
            </a:br>
            <a:endParaRPr lang="en-US" dirty="0"/>
          </a:p>
        </p:txBody>
      </p:sp>
      <p:sp>
        <p:nvSpPr>
          <p:cNvPr id="3" name="Subtitle 2"/>
          <p:cNvSpPr>
            <a:spLocks noGrp="1"/>
          </p:cNvSpPr>
          <p:nvPr>
            <p:ph sz="half" idx="1"/>
          </p:nvPr>
        </p:nvSpPr>
        <p:spPr/>
        <p:txBody>
          <a:bodyPr>
            <a:normAutofit/>
          </a:bodyPr>
          <a:lstStyle/>
          <a:p>
            <a:pPr lvl="0" algn="l">
              <a:buFont typeface="Arial" pitchFamily="34" charset="0"/>
              <a:buChar char="•"/>
            </a:pPr>
            <a:r>
              <a:rPr lang="es-PR" dirty="0" smtClean="0"/>
              <a:t>Amigo(a</a:t>
            </a:r>
            <a:r>
              <a:rPr lang="es-PR" dirty="0"/>
              <a:t>)</a:t>
            </a:r>
            <a:endParaRPr lang="en-US" dirty="0"/>
          </a:p>
          <a:p>
            <a:pPr lvl="0" algn="l">
              <a:buFont typeface="Arial" pitchFamily="34" charset="0"/>
              <a:buChar char="•"/>
            </a:pPr>
            <a:r>
              <a:rPr lang="es-PR" dirty="0"/>
              <a:t>Maestro/profesor(a)</a:t>
            </a:r>
            <a:endParaRPr lang="en-US" dirty="0"/>
          </a:p>
          <a:p>
            <a:pPr lvl="0" algn="l">
              <a:buFont typeface="Arial" pitchFamily="34" charset="0"/>
              <a:buChar char="•"/>
            </a:pPr>
            <a:r>
              <a:rPr lang="es-PR" dirty="0"/>
              <a:t>Compañero(a) de trabajo</a:t>
            </a:r>
            <a:endParaRPr lang="en-US" dirty="0"/>
          </a:p>
          <a:p>
            <a:pPr lvl="0" algn="l">
              <a:buFont typeface="Arial" pitchFamily="34" charset="0"/>
              <a:buChar char="•"/>
            </a:pPr>
            <a:r>
              <a:rPr lang="es-PR" dirty="0"/>
              <a:t>Doctor(a)</a:t>
            </a:r>
            <a:endParaRPr lang="en-US" dirty="0"/>
          </a:p>
          <a:p>
            <a:pPr lvl="0" algn="l">
              <a:buFont typeface="Arial" pitchFamily="34" charset="0"/>
              <a:buChar char="•"/>
            </a:pPr>
            <a:r>
              <a:rPr lang="es-PR" dirty="0"/>
              <a:t>Enfermero(a)</a:t>
            </a:r>
            <a:endParaRPr lang="en-US" dirty="0"/>
          </a:p>
          <a:p>
            <a:pPr lvl="0" algn="l">
              <a:buFont typeface="Arial" pitchFamily="34" charset="0"/>
              <a:buChar char="•"/>
            </a:pPr>
            <a:r>
              <a:rPr lang="es-PR" dirty="0"/>
              <a:t>Vecino(a</a:t>
            </a:r>
            <a:r>
              <a:rPr lang="es-PR" dirty="0" smtClean="0"/>
              <a:t>)</a:t>
            </a:r>
            <a:endParaRPr lang="en-US" dirty="0"/>
          </a:p>
        </p:txBody>
      </p:sp>
      <p:sp>
        <p:nvSpPr>
          <p:cNvPr id="5" name="Content Placeholder 4"/>
          <p:cNvSpPr>
            <a:spLocks noGrp="1"/>
          </p:cNvSpPr>
          <p:nvPr>
            <p:ph sz="half" idx="2"/>
          </p:nvPr>
        </p:nvSpPr>
        <p:spPr/>
        <p:txBody>
          <a:bodyPr>
            <a:normAutofit/>
          </a:bodyPr>
          <a:lstStyle/>
          <a:p>
            <a:pPr lvl="0"/>
            <a:r>
              <a:rPr lang="es-PR" dirty="0" smtClean="0"/>
              <a:t>Pastor(a)/Miembro del Clero</a:t>
            </a:r>
            <a:endParaRPr lang="en-US" dirty="0" smtClean="0"/>
          </a:p>
          <a:p>
            <a:pPr lvl="0"/>
            <a:r>
              <a:rPr lang="es-PR" dirty="0" smtClean="0"/>
              <a:t>Miembro de su familia</a:t>
            </a:r>
            <a:endParaRPr lang="en-US" dirty="0" smtClean="0"/>
          </a:p>
          <a:p>
            <a:pPr lvl="0"/>
            <a:r>
              <a:rPr lang="es-PR" dirty="0" smtClean="0"/>
              <a:t>Compañero(a)</a:t>
            </a:r>
            <a:endParaRPr lang="en-US" dirty="0" smtClean="0"/>
          </a:p>
          <a:p>
            <a:pPr lvl="0"/>
            <a:r>
              <a:rPr lang="es-PR" dirty="0" smtClean="0"/>
              <a:t>Desconocido(a)</a:t>
            </a:r>
            <a:endParaRPr lang="en-US" dirty="0" smtClean="0"/>
          </a:p>
          <a:p>
            <a:pPr lvl="0"/>
            <a:r>
              <a:rPr lang="es-PR" dirty="0" smtClean="0"/>
              <a:t>Proveedor de cuidado/persona que le apoya</a:t>
            </a:r>
            <a:endParaRPr lang="en-US" dirty="0" smtClean="0"/>
          </a:p>
          <a:p>
            <a:r>
              <a:rPr lang="es-PR" dirty="0" smtClean="0"/>
              <a:t>Asistente personal</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Así es como comienza el abuso sexual…</a:t>
            </a:r>
            <a:endParaRPr lang="en-US" dirty="0">
              <a:solidFill>
                <a:schemeClr val="tx1"/>
              </a:solidFill>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1000"/>
            <a:ext cx="7772400" cy="5638800"/>
          </a:xfrm>
        </p:spPr>
        <p:txBody>
          <a:bodyPr>
            <a:noAutofit/>
          </a:bodyPr>
          <a:lstStyle/>
          <a:p>
            <a:r>
              <a:rPr lang="es-PR" sz="2500" b="1" dirty="0">
                <a:solidFill>
                  <a:schemeClr val="tx1"/>
                </a:solidFill>
              </a:rPr>
              <a:t>Ejemplo #</a:t>
            </a:r>
            <a:r>
              <a:rPr lang="es-PR" sz="2500" b="1" dirty="0" smtClean="0">
                <a:solidFill>
                  <a:schemeClr val="tx1"/>
                </a:solidFill>
              </a:rPr>
              <a:t>1</a:t>
            </a:r>
          </a:p>
          <a:p>
            <a:endParaRPr lang="en-US" sz="2500" dirty="0">
              <a:solidFill>
                <a:schemeClr val="tx1"/>
              </a:solidFill>
            </a:endParaRPr>
          </a:p>
          <a:p>
            <a:pPr algn="l"/>
            <a:r>
              <a:rPr lang="es-PR" sz="2500" dirty="0">
                <a:solidFill>
                  <a:schemeClr val="tx1"/>
                </a:solidFill>
              </a:rPr>
              <a:t>Tom es un conductor de autobús.  Un día, Tom le preguntó a Anna si ella quisiera sentarse en el asiento delantero del pasajero durante el viaje de regreso del trabajo a la casa.   Anna dijo que sí.  Cuando el autobús llegó a la casa de Anna, Tom extendió su brazo para abrir la puerta del pasajero y tocó los senos de Anna con su brazo.  El día siguiente, cuanto Tom extiende su brazo para abrir la puerta del autobús, Tom trató meter su mano en los pantalones de Anna. Ella se asustó y trató de salir del autobús.  Tom se rió y le dijo a Anna que no le dijera a nadie porque ella se metería en problemas por sentarse en el asiento delantero del autobús.</a:t>
            </a:r>
            <a:endParaRPr lang="en-US" sz="2500"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533400"/>
            <a:ext cx="7772400" cy="5257800"/>
          </a:xfrm>
        </p:spPr>
        <p:txBody>
          <a:bodyPr>
            <a:normAutofit fontScale="92500" lnSpcReduction="10000"/>
          </a:bodyPr>
          <a:lstStyle/>
          <a:p>
            <a:r>
              <a:rPr lang="es-PR" b="1" dirty="0">
                <a:solidFill>
                  <a:schemeClr val="tx1"/>
                </a:solidFill>
              </a:rPr>
              <a:t>Ejemplo #</a:t>
            </a:r>
            <a:r>
              <a:rPr lang="es-PR" b="1" dirty="0" smtClean="0">
                <a:solidFill>
                  <a:schemeClr val="tx1"/>
                </a:solidFill>
              </a:rPr>
              <a:t>2</a:t>
            </a:r>
          </a:p>
          <a:p>
            <a:endParaRPr lang="en-US" b="1" dirty="0">
              <a:solidFill>
                <a:schemeClr val="tx1"/>
              </a:solidFill>
            </a:endParaRPr>
          </a:p>
          <a:p>
            <a:pPr algn="l"/>
            <a:r>
              <a:rPr lang="es-PR" dirty="0" err="1">
                <a:solidFill>
                  <a:schemeClr val="tx1"/>
                </a:solidFill>
              </a:rPr>
              <a:t>Joe</a:t>
            </a:r>
            <a:r>
              <a:rPr lang="es-PR" dirty="0">
                <a:solidFill>
                  <a:schemeClr val="tx1"/>
                </a:solidFill>
              </a:rPr>
              <a:t> y su compañero de hospedaje, ambos usan sillón de ruedas y requieren ayuda en sus actividades del diario vivir: bañarse, ir al baño y vestirse.  También necesitan ayuda para sentarse y levantarse de la silla de ruedas.  Una de las asistentes siempre se ofrece para ayudar a </a:t>
            </a:r>
            <a:r>
              <a:rPr lang="es-PR" dirty="0" err="1">
                <a:solidFill>
                  <a:schemeClr val="tx1"/>
                </a:solidFill>
              </a:rPr>
              <a:t>Joe</a:t>
            </a:r>
            <a:r>
              <a:rPr lang="es-PR" dirty="0">
                <a:solidFill>
                  <a:schemeClr val="tx1"/>
                </a:solidFill>
              </a:rPr>
              <a:t> al bañarse e ir al baño, pero no a su compañero.  Ella hace comentarios sobre el pene de </a:t>
            </a:r>
            <a:r>
              <a:rPr lang="es-PR" dirty="0" err="1">
                <a:solidFill>
                  <a:schemeClr val="tx1"/>
                </a:solidFill>
              </a:rPr>
              <a:t>Joe</a:t>
            </a:r>
            <a:r>
              <a:rPr lang="es-PR" dirty="0">
                <a:solidFill>
                  <a:schemeClr val="tx1"/>
                </a:solidFill>
              </a:rPr>
              <a:t> y le dice que ella conoce un juego que hará que su pene se agrande</a:t>
            </a:r>
            <a:r>
              <a:rPr lang="es-PR" dirty="0" smtClean="0">
                <a:solidFill>
                  <a:schemeClr val="tx1"/>
                </a:solidFill>
              </a:rPr>
              <a:t>.</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77500" lnSpcReduction="20000"/>
          </a:bodyPr>
          <a:lstStyle/>
          <a:p>
            <a:r>
              <a:rPr lang="es-PR" dirty="0">
                <a:solidFill>
                  <a:schemeClr val="tx1"/>
                </a:solidFill>
              </a:rPr>
              <a:t>Concilio Asesor</a:t>
            </a:r>
            <a:endParaRPr lang="en-US" dirty="0">
              <a:solidFill>
                <a:schemeClr val="tx1"/>
              </a:solidFill>
            </a:endParaRPr>
          </a:p>
          <a:p>
            <a:r>
              <a:rPr lang="es-PR" dirty="0">
                <a:solidFill>
                  <a:schemeClr val="tx1"/>
                </a:solidFill>
              </a:rPr>
              <a:t> </a:t>
            </a:r>
            <a:endParaRPr lang="en-US" dirty="0">
              <a:solidFill>
                <a:schemeClr val="tx1"/>
              </a:solidFill>
            </a:endParaRPr>
          </a:p>
          <a:p>
            <a:pPr lvl="0" algn="l">
              <a:buFont typeface="Arial" pitchFamily="34" charset="0"/>
              <a:buChar char="•"/>
            </a:pPr>
            <a:r>
              <a:rPr lang="es-PR" dirty="0">
                <a:solidFill>
                  <a:schemeClr val="tx1"/>
                </a:solidFill>
              </a:rPr>
              <a:t>Abogacía Personal</a:t>
            </a:r>
            <a:endParaRPr lang="en-US" dirty="0">
              <a:solidFill>
                <a:schemeClr val="tx1"/>
              </a:solidFill>
            </a:endParaRPr>
          </a:p>
          <a:p>
            <a:pPr lvl="0" algn="l">
              <a:buFont typeface="Arial" pitchFamily="34" charset="0"/>
              <a:buChar char="•"/>
            </a:pPr>
            <a:r>
              <a:rPr lang="es-PR" dirty="0">
                <a:solidFill>
                  <a:schemeClr val="tx1"/>
                </a:solidFill>
              </a:rPr>
              <a:t>Proveedores de Cuidado</a:t>
            </a:r>
            <a:endParaRPr lang="en-US" dirty="0">
              <a:solidFill>
                <a:schemeClr val="tx1"/>
              </a:solidFill>
            </a:endParaRPr>
          </a:p>
          <a:p>
            <a:pPr marL="114300" lvl="0" indent="-114300" algn="l">
              <a:buFont typeface="Arial" pitchFamily="34" charset="0"/>
              <a:buChar char="•"/>
            </a:pPr>
            <a:r>
              <a:rPr lang="es-PR" dirty="0">
                <a:solidFill>
                  <a:schemeClr val="tx1"/>
                </a:solidFill>
              </a:rPr>
              <a:t>Red de Derechos de los Discapacitados de </a:t>
            </a:r>
            <a:r>
              <a:rPr lang="es-PR" dirty="0" smtClean="0">
                <a:solidFill>
                  <a:schemeClr val="tx1"/>
                </a:solidFill>
              </a:rPr>
              <a:t>Pennsylvania</a:t>
            </a:r>
            <a:endParaRPr lang="en-US" dirty="0">
              <a:solidFill>
                <a:schemeClr val="tx1"/>
              </a:solidFill>
            </a:endParaRPr>
          </a:p>
          <a:p>
            <a:pPr marL="114300" lvl="0" indent="-114300" algn="l">
              <a:buFont typeface="Arial" pitchFamily="34" charset="0"/>
              <a:buChar char="•"/>
            </a:pPr>
            <a:r>
              <a:rPr lang="es-PR" dirty="0">
                <a:solidFill>
                  <a:schemeClr val="tx1"/>
                </a:solidFill>
              </a:rPr>
              <a:t>Centro para la Vida Independiente de </a:t>
            </a:r>
            <a:r>
              <a:rPr lang="es-PR" dirty="0" smtClean="0">
                <a:solidFill>
                  <a:schemeClr val="tx1"/>
                </a:solidFill>
              </a:rPr>
              <a:t>Pennsylvania </a:t>
            </a:r>
            <a:r>
              <a:rPr lang="es-PR" dirty="0">
                <a:solidFill>
                  <a:schemeClr val="tx1"/>
                </a:solidFill>
              </a:rPr>
              <a:t>Central, Inc.</a:t>
            </a:r>
            <a:endParaRPr lang="en-US" dirty="0">
              <a:solidFill>
                <a:schemeClr val="tx1"/>
              </a:solidFill>
            </a:endParaRPr>
          </a:p>
          <a:p>
            <a:pPr marL="114300" lvl="0" indent="-114300" algn="l">
              <a:buFont typeface="Arial" pitchFamily="34" charset="0"/>
              <a:buChar char="•"/>
            </a:pPr>
            <a:r>
              <a:rPr lang="es-PR" dirty="0">
                <a:solidFill>
                  <a:schemeClr val="tx1"/>
                </a:solidFill>
              </a:rPr>
              <a:t>Mujeres Organizadas Contra la Violación, </a:t>
            </a:r>
            <a:r>
              <a:rPr lang="es-PR" dirty="0" err="1">
                <a:solidFill>
                  <a:schemeClr val="tx1"/>
                </a:solidFill>
              </a:rPr>
              <a:t>Philadelphia</a:t>
            </a:r>
            <a:endParaRPr lang="en-US" dirty="0">
              <a:solidFill>
                <a:schemeClr val="tx1"/>
              </a:solidFill>
            </a:endParaRPr>
          </a:p>
          <a:p>
            <a:pPr marL="114300" indent="-114300" algn="l">
              <a:buFont typeface="Arial" pitchFamily="34" charset="0"/>
              <a:buChar char="•"/>
            </a:pPr>
            <a:r>
              <a:rPr lang="es-PR" dirty="0">
                <a:solidFill>
                  <a:schemeClr val="tx1"/>
                </a:solidFill>
              </a:rPr>
              <a:t>Centro de Recursos de Agresión Sexual del Condado de Lebanon</a:t>
            </a:r>
            <a:endParaRPr lang="en-US"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5029200"/>
          </a:xfrm>
        </p:spPr>
        <p:txBody>
          <a:bodyPr>
            <a:normAutofit/>
          </a:bodyPr>
          <a:lstStyle/>
          <a:p>
            <a:r>
              <a:rPr lang="es-PR" b="1" dirty="0">
                <a:solidFill>
                  <a:schemeClr val="tx1"/>
                </a:solidFill>
              </a:rPr>
              <a:t>Ejemplo #</a:t>
            </a:r>
            <a:r>
              <a:rPr lang="es-PR" b="1" dirty="0" smtClean="0">
                <a:solidFill>
                  <a:schemeClr val="tx1"/>
                </a:solidFill>
              </a:rPr>
              <a:t>3</a:t>
            </a:r>
          </a:p>
          <a:p>
            <a:endParaRPr lang="en-US" dirty="0"/>
          </a:p>
          <a:p>
            <a:pPr algn="l"/>
            <a:r>
              <a:rPr lang="es-PR" dirty="0">
                <a:solidFill>
                  <a:schemeClr val="tx1"/>
                </a:solidFill>
              </a:rPr>
              <a:t>Emily y </a:t>
            </a:r>
            <a:r>
              <a:rPr lang="es-PR" dirty="0" err="1">
                <a:solidFill>
                  <a:schemeClr val="tx1"/>
                </a:solidFill>
              </a:rPr>
              <a:t>Lindsey</a:t>
            </a:r>
            <a:r>
              <a:rPr lang="es-PR" dirty="0">
                <a:solidFill>
                  <a:schemeClr val="tx1"/>
                </a:solidFill>
              </a:rPr>
              <a:t> trabajan juntas y están involucradas en una relación romántica. A </a:t>
            </a:r>
            <a:r>
              <a:rPr lang="es-PR" dirty="0" err="1">
                <a:solidFill>
                  <a:schemeClr val="tx1"/>
                </a:solidFill>
              </a:rPr>
              <a:t>Lindsey</a:t>
            </a:r>
            <a:r>
              <a:rPr lang="es-PR" dirty="0">
                <a:solidFill>
                  <a:schemeClr val="tx1"/>
                </a:solidFill>
              </a:rPr>
              <a:t> le gusta abrazar y besar a Emily, especialmente cuando están en lugares públicos, como la tienda, el cine o en un restaurant.  A Emily no le gusta esto. </a:t>
            </a:r>
            <a:endParaRPr lang="en-US" dirty="0">
              <a:solidFill>
                <a:schemeClr val="tx1"/>
              </a:solidFill>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s-PR" dirty="0" smtClean="0"/>
          </a:p>
          <a:p>
            <a:endParaRPr lang="es-PR" dirty="0"/>
          </a:p>
          <a:p>
            <a:endParaRPr lang="es-PR" dirty="0" smtClean="0"/>
          </a:p>
          <a:p>
            <a:r>
              <a:rPr lang="es-PR" dirty="0" smtClean="0">
                <a:solidFill>
                  <a:schemeClr val="tx1"/>
                </a:solidFill>
              </a:rPr>
              <a:t>¿</a:t>
            </a:r>
            <a:r>
              <a:rPr lang="es-PR" dirty="0">
                <a:solidFill>
                  <a:schemeClr val="tx1"/>
                </a:solidFill>
              </a:rPr>
              <a:t>Por qué es difícil darse cuenta?</a:t>
            </a:r>
            <a:endParaRPr lang="en-US" dirty="0">
              <a:solidFill>
                <a:schemeClr val="tx1"/>
              </a:solidFill>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92500"/>
          </a:bodyPr>
          <a:lstStyle/>
          <a:p>
            <a:r>
              <a:rPr lang="es-PR" dirty="0">
                <a:solidFill>
                  <a:schemeClr val="tx1"/>
                </a:solidFill>
              </a:rPr>
              <a:t>Cómo denunciar el abuso…</a:t>
            </a:r>
            <a:endParaRPr lang="en-US" dirty="0">
              <a:solidFill>
                <a:schemeClr val="tx1"/>
              </a:solidFill>
            </a:endParaRPr>
          </a:p>
          <a:p>
            <a:r>
              <a:rPr lang="es-PR" dirty="0">
                <a:solidFill>
                  <a:schemeClr val="tx1"/>
                </a:solidFill>
              </a:rPr>
              <a:t> </a:t>
            </a:r>
            <a:endParaRPr lang="en-US" dirty="0">
              <a:solidFill>
                <a:schemeClr val="tx1"/>
              </a:solidFill>
            </a:endParaRPr>
          </a:p>
          <a:p>
            <a:pPr lvl="0" algn="l">
              <a:buFont typeface="Arial" pitchFamily="34" charset="0"/>
              <a:buChar char="•"/>
            </a:pPr>
            <a:r>
              <a:rPr lang="es-PR" dirty="0">
                <a:solidFill>
                  <a:schemeClr val="tx1"/>
                </a:solidFill>
              </a:rPr>
              <a:t>Mantenga la calma</a:t>
            </a:r>
            <a:endParaRPr lang="en-US" dirty="0">
              <a:solidFill>
                <a:schemeClr val="tx1"/>
              </a:solidFill>
            </a:endParaRPr>
          </a:p>
          <a:p>
            <a:pPr lvl="0" algn="l">
              <a:buFont typeface="Arial" pitchFamily="34" charset="0"/>
              <a:buChar char="•"/>
            </a:pPr>
            <a:r>
              <a:rPr lang="es-PR" dirty="0">
                <a:solidFill>
                  <a:schemeClr val="tx1"/>
                </a:solidFill>
              </a:rPr>
              <a:t>No sonría</a:t>
            </a:r>
            <a:endParaRPr lang="en-US" dirty="0">
              <a:solidFill>
                <a:schemeClr val="tx1"/>
              </a:solidFill>
            </a:endParaRPr>
          </a:p>
          <a:p>
            <a:pPr lvl="0" algn="l">
              <a:buFont typeface="Arial" pitchFamily="34" charset="0"/>
              <a:buChar char="•"/>
            </a:pPr>
            <a:r>
              <a:rPr lang="es-PR" dirty="0">
                <a:solidFill>
                  <a:schemeClr val="tx1"/>
                </a:solidFill>
              </a:rPr>
              <a:t>Tenga confianza/seguridad</a:t>
            </a:r>
            <a:endParaRPr lang="en-US" dirty="0">
              <a:solidFill>
                <a:schemeClr val="tx1"/>
              </a:solidFill>
            </a:endParaRPr>
          </a:p>
          <a:p>
            <a:pPr lvl="0" algn="l">
              <a:buFont typeface="Arial" pitchFamily="34" charset="0"/>
              <a:buChar char="•"/>
            </a:pPr>
            <a:r>
              <a:rPr lang="es-PR" dirty="0">
                <a:solidFill>
                  <a:schemeClr val="tx1"/>
                </a:solidFill>
              </a:rPr>
              <a:t>Relate los hechos</a:t>
            </a:r>
            <a:endParaRPr lang="en-US" dirty="0">
              <a:solidFill>
                <a:schemeClr val="tx1"/>
              </a:solidFill>
            </a:endParaRPr>
          </a:p>
          <a:p>
            <a:pPr lvl="0" algn="l">
              <a:buFont typeface="Arial" pitchFamily="34" charset="0"/>
              <a:buChar char="•"/>
            </a:pPr>
            <a:r>
              <a:rPr lang="es-PR" dirty="0">
                <a:solidFill>
                  <a:schemeClr val="tx1"/>
                </a:solidFill>
              </a:rPr>
              <a:t>Utilice una voz fuerte y clara</a:t>
            </a:r>
            <a:endParaRPr lang="en-US" dirty="0">
              <a:solidFill>
                <a:schemeClr val="tx1"/>
              </a:solidFill>
            </a:endParaRPr>
          </a:p>
          <a:p>
            <a:pPr algn="l">
              <a:buFont typeface="Arial" pitchFamily="34" charset="0"/>
              <a:buChar char="•"/>
            </a:pPr>
            <a:r>
              <a:rPr lang="es-PR" dirty="0">
                <a:solidFill>
                  <a:schemeClr val="tx1"/>
                </a:solidFill>
              </a:rPr>
              <a:t>Mire a la persona en los ojos o la cara</a:t>
            </a:r>
            <a:endParaRPr lang="en-US" dirty="0">
              <a:solidFill>
                <a:schemeClr val="tx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Cómo denunciar el abuso…</a:t>
            </a:r>
            <a:endParaRPr lang="en-US" dirty="0">
              <a:solidFill>
                <a:schemeClr val="tx1"/>
              </a:solidFill>
            </a:endParaRPr>
          </a:p>
          <a:p>
            <a:pPr marL="114300" lvl="0" indent="-114300" algn="l">
              <a:buFont typeface="Arial" pitchFamily="34" charset="0"/>
              <a:buChar char="•"/>
            </a:pPr>
            <a:r>
              <a:rPr lang="es-PR" dirty="0">
                <a:solidFill>
                  <a:schemeClr val="tx1"/>
                </a:solidFill>
              </a:rPr>
              <a:t>Diga lo que sucedió</a:t>
            </a:r>
            <a:endParaRPr lang="en-US" dirty="0">
              <a:solidFill>
                <a:schemeClr val="tx1"/>
              </a:solidFill>
            </a:endParaRPr>
          </a:p>
          <a:p>
            <a:pPr marL="114300" lvl="0" indent="-114300" algn="l">
              <a:buFont typeface="Arial" pitchFamily="34" charset="0"/>
              <a:buChar char="•"/>
            </a:pPr>
            <a:r>
              <a:rPr lang="es-PR" dirty="0">
                <a:solidFill>
                  <a:schemeClr val="tx1"/>
                </a:solidFill>
              </a:rPr>
              <a:t>Dígale a alguien en quien usted confía</a:t>
            </a:r>
            <a:endParaRPr lang="en-US" dirty="0">
              <a:solidFill>
                <a:schemeClr val="tx1"/>
              </a:solidFill>
            </a:endParaRPr>
          </a:p>
          <a:p>
            <a:pPr marL="114300" lvl="0" indent="-114300" algn="l">
              <a:buFont typeface="Arial" pitchFamily="34" charset="0"/>
              <a:buChar char="•"/>
            </a:pPr>
            <a:r>
              <a:rPr lang="es-PR" dirty="0">
                <a:solidFill>
                  <a:schemeClr val="tx1"/>
                </a:solidFill>
              </a:rPr>
              <a:t>Continúe diciéndole a otros hasta que alguien haga algo</a:t>
            </a:r>
            <a:endParaRPr lang="en-US" dirty="0">
              <a:solidFill>
                <a:schemeClr val="tx1"/>
              </a:solidFill>
            </a:endParaRPr>
          </a:p>
          <a:p>
            <a:pPr marL="114300" indent="-114300" algn="l">
              <a:buFont typeface="Arial" pitchFamily="34" charset="0"/>
              <a:buChar char="•"/>
            </a:pPr>
            <a:r>
              <a:rPr lang="es-PR" dirty="0">
                <a:solidFill>
                  <a:schemeClr val="tx1"/>
                </a:solidFill>
              </a:rPr>
              <a:t>Pídale a alguien de confianza que le acompañe al hacer la denuncia</a:t>
            </a:r>
            <a:endParaRPr lang="en-US" dirty="0">
              <a:solidFill>
                <a:schemeClr val="tx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smtClean="0">
                <a:solidFill>
                  <a:schemeClr val="tx1"/>
                </a:solidFill>
              </a:rPr>
              <a:t>Confianza</a:t>
            </a:r>
          </a:p>
          <a:p>
            <a:endParaRPr lang="es-PR" dirty="0">
              <a:solidFill>
                <a:schemeClr val="tx1"/>
              </a:solidFill>
            </a:endParaRPr>
          </a:p>
          <a:p>
            <a:endParaRPr lang="en-US" dirty="0">
              <a:solidFill>
                <a:schemeClr val="tx1"/>
              </a:solidFill>
            </a:endParaRPr>
          </a:p>
          <a:p>
            <a:pPr lvl="0"/>
            <a:r>
              <a:rPr lang="es-PR" dirty="0">
                <a:solidFill>
                  <a:schemeClr val="tx1"/>
                </a:solidFill>
              </a:rPr>
              <a:t>¿En quién usted confía?</a:t>
            </a:r>
            <a:endParaRPr lang="en-US" dirty="0">
              <a:solidFill>
                <a:schemeClr val="tx1"/>
              </a:solidFill>
            </a:endParaRPr>
          </a:p>
          <a:p>
            <a:r>
              <a:rPr lang="es-PR" dirty="0">
                <a:solidFill>
                  <a:schemeClr val="tx1"/>
                </a:solidFill>
              </a:rPr>
              <a:t>¿Por qué usted le tiene confianza?</a:t>
            </a:r>
            <a:endParaRPr lang="en-US" dirty="0">
              <a:solidFill>
                <a:schemeClr val="tx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s-PR" dirty="0" smtClean="0"/>
              <a:t>¿A quién usted le puede decir?</a:t>
            </a:r>
            <a:r>
              <a:rPr lang="en-US" dirty="0" smtClean="0"/>
              <a:t/>
            </a:r>
            <a:br>
              <a:rPr lang="en-US" dirty="0" smtClean="0"/>
            </a:br>
            <a:endParaRPr lang="en-US" dirty="0"/>
          </a:p>
        </p:txBody>
      </p:sp>
      <p:sp>
        <p:nvSpPr>
          <p:cNvPr id="3" name="Subtitle 2"/>
          <p:cNvSpPr>
            <a:spLocks noGrp="1"/>
          </p:cNvSpPr>
          <p:nvPr>
            <p:ph sz="half" idx="1"/>
          </p:nvPr>
        </p:nvSpPr>
        <p:spPr/>
        <p:txBody>
          <a:bodyPr>
            <a:normAutofit/>
          </a:bodyPr>
          <a:lstStyle/>
          <a:p>
            <a:pPr lvl="0" algn="l">
              <a:buFont typeface="Arial" pitchFamily="34" charset="0"/>
              <a:buChar char="•"/>
            </a:pPr>
            <a:r>
              <a:rPr lang="es-PR" dirty="0" smtClean="0"/>
              <a:t>Amigo(a</a:t>
            </a:r>
            <a:r>
              <a:rPr lang="es-PR" dirty="0"/>
              <a:t>)</a:t>
            </a:r>
            <a:endParaRPr lang="en-US" dirty="0"/>
          </a:p>
          <a:p>
            <a:pPr lvl="0" algn="l">
              <a:buFont typeface="Arial" pitchFamily="34" charset="0"/>
              <a:buChar char="•"/>
            </a:pPr>
            <a:r>
              <a:rPr lang="es-PR" dirty="0"/>
              <a:t>Maestro/profesor(a)</a:t>
            </a:r>
            <a:endParaRPr lang="en-US" dirty="0"/>
          </a:p>
          <a:p>
            <a:pPr lvl="0" algn="l">
              <a:buFont typeface="Arial" pitchFamily="34" charset="0"/>
              <a:buChar char="•"/>
            </a:pPr>
            <a:r>
              <a:rPr lang="es-PR" dirty="0"/>
              <a:t>Compañero(a) de trabajo</a:t>
            </a:r>
            <a:endParaRPr lang="en-US" dirty="0"/>
          </a:p>
          <a:p>
            <a:pPr lvl="0" algn="l">
              <a:buFont typeface="Arial" pitchFamily="34" charset="0"/>
              <a:buChar char="•"/>
            </a:pPr>
            <a:r>
              <a:rPr lang="es-PR" dirty="0"/>
              <a:t>Doctor(a)</a:t>
            </a:r>
            <a:endParaRPr lang="en-US" dirty="0"/>
          </a:p>
          <a:p>
            <a:pPr lvl="0" algn="l">
              <a:buFont typeface="Arial" pitchFamily="34" charset="0"/>
              <a:buChar char="•"/>
            </a:pPr>
            <a:r>
              <a:rPr lang="es-PR" dirty="0"/>
              <a:t>Enfermero(a)</a:t>
            </a:r>
            <a:endParaRPr lang="en-US" dirty="0"/>
          </a:p>
          <a:p>
            <a:pPr lvl="0" algn="l">
              <a:buFont typeface="Arial" pitchFamily="34" charset="0"/>
              <a:buChar char="•"/>
            </a:pPr>
            <a:r>
              <a:rPr lang="es-PR" dirty="0" smtClean="0"/>
              <a:t>Policía</a:t>
            </a:r>
            <a:endParaRPr lang="en-US" dirty="0"/>
          </a:p>
        </p:txBody>
      </p:sp>
      <p:sp>
        <p:nvSpPr>
          <p:cNvPr id="5" name="Content Placeholder 4"/>
          <p:cNvSpPr>
            <a:spLocks noGrp="1"/>
          </p:cNvSpPr>
          <p:nvPr>
            <p:ph sz="half" idx="2"/>
          </p:nvPr>
        </p:nvSpPr>
        <p:spPr/>
        <p:txBody>
          <a:bodyPr>
            <a:normAutofit/>
          </a:bodyPr>
          <a:lstStyle/>
          <a:p>
            <a:pPr lvl="0"/>
            <a:r>
              <a:rPr lang="es-PR" dirty="0" smtClean="0"/>
              <a:t>Pastor(a)/Miembro del Clero</a:t>
            </a:r>
            <a:endParaRPr lang="en-US" dirty="0" smtClean="0"/>
          </a:p>
          <a:p>
            <a:pPr lvl="0"/>
            <a:r>
              <a:rPr lang="es-PR" dirty="0" smtClean="0"/>
              <a:t>Miembro de su familia</a:t>
            </a:r>
            <a:endParaRPr lang="en-US" dirty="0" smtClean="0"/>
          </a:p>
          <a:p>
            <a:pPr lvl="0"/>
            <a:r>
              <a:rPr lang="es-PR" dirty="0" smtClean="0"/>
              <a:t>Compañero(a)</a:t>
            </a:r>
            <a:endParaRPr lang="en-US" dirty="0" smtClean="0"/>
          </a:p>
          <a:p>
            <a:pPr lvl="0"/>
            <a:r>
              <a:rPr lang="es-PR" dirty="0" smtClean="0"/>
              <a:t>Proveedor de cuidado/persona que le apoya</a:t>
            </a:r>
            <a:endParaRPr lang="en-US" dirty="0" smtClean="0"/>
          </a:p>
          <a:p>
            <a:pPr lvl="0"/>
            <a:r>
              <a:rPr lang="es-PR" dirty="0" smtClean="0"/>
              <a:t>Asistente personal</a:t>
            </a:r>
            <a:endParaRPr lang="en-US" dirty="0" smtClean="0"/>
          </a:p>
          <a:p>
            <a:r>
              <a:rPr lang="es-PR" dirty="0" smtClean="0"/>
              <a:t>Otro</a:t>
            </a:r>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r>
              <a:rPr lang="es-PR" dirty="0">
                <a:solidFill>
                  <a:schemeClr val="tx1"/>
                </a:solidFill>
              </a:rPr>
              <a:t>Si Usted Necesita Ayuda</a:t>
            </a:r>
            <a:endParaRPr lang="en-US" dirty="0">
              <a:solidFill>
                <a:schemeClr val="tx1"/>
              </a:solidFill>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Componentes de la </a:t>
            </a:r>
            <a:r>
              <a:rPr lang="es-PR" dirty="0" smtClean="0">
                <a:solidFill>
                  <a:schemeClr val="tx1"/>
                </a:solidFill>
              </a:rPr>
              <a:t>Seguridad</a:t>
            </a:r>
          </a:p>
          <a:p>
            <a:endParaRPr lang="en-US" dirty="0">
              <a:solidFill>
                <a:schemeClr val="tx1"/>
              </a:solidFill>
            </a:endParaRPr>
          </a:p>
          <a:p>
            <a:pPr lvl="0" algn="l">
              <a:buFont typeface="Arial" pitchFamily="34" charset="0"/>
              <a:buChar char="•"/>
            </a:pPr>
            <a:r>
              <a:rPr lang="es-PR" dirty="0">
                <a:solidFill>
                  <a:schemeClr val="tx1"/>
                </a:solidFill>
              </a:rPr>
              <a:t>Dinero y otras cosas</a:t>
            </a:r>
            <a:endParaRPr lang="en-US" dirty="0">
              <a:solidFill>
                <a:schemeClr val="tx1"/>
              </a:solidFill>
            </a:endParaRPr>
          </a:p>
          <a:p>
            <a:pPr lvl="0" algn="l">
              <a:buFont typeface="Arial" pitchFamily="34" charset="0"/>
              <a:buChar char="•"/>
            </a:pPr>
            <a:r>
              <a:rPr lang="es-PR" dirty="0">
                <a:solidFill>
                  <a:schemeClr val="tx1"/>
                </a:solidFill>
              </a:rPr>
              <a:t>Apoyo/cuidado</a:t>
            </a:r>
            <a:endParaRPr lang="en-US" dirty="0">
              <a:solidFill>
                <a:schemeClr val="tx1"/>
              </a:solidFill>
            </a:endParaRPr>
          </a:p>
          <a:p>
            <a:pPr lvl="0" algn="l">
              <a:buFont typeface="Arial" pitchFamily="34" charset="0"/>
              <a:buChar char="•"/>
            </a:pPr>
            <a:r>
              <a:rPr lang="es-PR" dirty="0">
                <a:solidFill>
                  <a:schemeClr val="tx1"/>
                </a:solidFill>
              </a:rPr>
              <a:t>Físico/verbal</a:t>
            </a:r>
            <a:endParaRPr lang="en-US" dirty="0">
              <a:solidFill>
                <a:schemeClr val="tx1"/>
              </a:solidFill>
            </a:endParaRPr>
          </a:p>
          <a:p>
            <a:pPr algn="l">
              <a:buFont typeface="Arial" pitchFamily="34" charset="0"/>
              <a:buChar char="•"/>
            </a:pPr>
            <a:r>
              <a:rPr lang="es-PR" dirty="0">
                <a:solidFill>
                  <a:schemeClr val="tx1"/>
                </a:solidFill>
              </a:rPr>
              <a:t>Seguridad sexual</a:t>
            </a:r>
            <a:endParaRPr lang="en-US" dirty="0">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Sus derechos </a:t>
            </a:r>
            <a:endParaRPr lang="es-PR" dirty="0" smtClean="0">
              <a:solidFill>
                <a:schemeClr val="tx1"/>
              </a:solidFill>
            </a:endParaRPr>
          </a:p>
          <a:p>
            <a:endParaRPr lang="en-US" dirty="0"/>
          </a:p>
          <a:p>
            <a:pPr lvl="0" algn="l">
              <a:buFont typeface="Arial" pitchFamily="34" charset="0"/>
              <a:buChar char="•"/>
            </a:pPr>
            <a:r>
              <a:rPr lang="es-PR" dirty="0">
                <a:solidFill>
                  <a:schemeClr val="tx1"/>
                </a:solidFill>
              </a:rPr>
              <a:t>Derecho a la seguridad</a:t>
            </a:r>
            <a:endParaRPr lang="en-US" dirty="0">
              <a:solidFill>
                <a:schemeClr val="tx1"/>
              </a:solidFill>
            </a:endParaRPr>
          </a:p>
          <a:p>
            <a:pPr lvl="0" algn="l">
              <a:buFont typeface="Arial" pitchFamily="34" charset="0"/>
              <a:buChar char="•"/>
            </a:pPr>
            <a:r>
              <a:rPr lang="es-PR" dirty="0">
                <a:solidFill>
                  <a:schemeClr val="tx1"/>
                </a:solidFill>
              </a:rPr>
              <a:t>Derecho a hablar sobre lo ocurrido</a:t>
            </a:r>
            <a:endParaRPr lang="en-US" dirty="0">
              <a:solidFill>
                <a:schemeClr val="tx1"/>
              </a:solidFill>
            </a:endParaRPr>
          </a:p>
          <a:p>
            <a:pPr lvl="0" algn="l">
              <a:buFont typeface="Arial" pitchFamily="34" charset="0"/>
              <a:buChar char="•"/>
            </a:pPr>
            <a:r>
              <a:rPr lang="es-PR" dirty="0">
                <a:solidFill>
                  <a:schemeClr val="tx1"/>
                </a:solidFill>
              </a:rPr>
              <a:t>Derecho a recibir ayuda</a:t>
            </a:r>
            <a:endParaRPr lang="en-US" dirty="0">
              <a:solidFill>
                <a:schemeClr val="tx1"/>
              </a:solidFill>
            </a:endParaRP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endParaRPr lang="en-US" dirty="0" smtClean="0"/>
          </a:p>
          <a:p>
            <a:endParaRPr lang="en-US" dirty="0"/>
          </a:p>
          <a:p>
            <a:endParaRPr lang="en-US" dirty="0" smtClean="0"/>
          </a:p>
          <a:p>
            <a:r>
              <a:rPr lang="es-PR" dirty="0">
                <a:solidFill>
                  <a:schemeClr val="tx1"/>
                </a:solidFill>
              </a:rPr>
              <a:t>El Conocimiento es Poder</a:t>
            </a:r>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77500" lnSpcReduction="20000"/>
          </a:bodyPr>
          <a:lstStyle/>
          <a:p>
            <a:r>
              <a:rPr lang="es-PR" dirty="0">
                <a:solidFill>
                  <a:schemeClr val="tx1"/>
                </a:solidFill>
              </a:rPr>
              <a:t>Concilio Asesor</a:t>
            </a:r>
            <a:endParaRPr lang="en-US" dirty="0">
              <a:solidFill>
                <a:schemeClr val="tx1"/>
              </a:solidFill>
            </a:endParaRPr>
          </a:p>
          <a:p>
            <a:r>
              <a:rPr lang="es-PR" dirty="0">
                <a:solidFill>
                  <a:schemeClr val="tx1"/>
                </a:solidFill>
              </a:rPr>
              <a:t> </a:t>
            </a:r>
            <a:endParaRPr lang="en-US" dirty="0">
              <a:solidFill>
                <a:schemeClr val="tx1"/>
              </a:solidFill>
            </a:endParaRPr>
          </a:p>
          <a:p>
            <a:pPr lvl="0" algn="l">
              <a:buFont typeface="Arial" pitchFamily="34" charset="0"/>
              <a:buChar char="•"/>
            </a:pPr>
            <a:r>
              <a:rPr lang="es-PR" dirty="0">
                <a:solidFill>
                  <a:schemeClr val="tx1"/>
                </a:solidFill>
              </a:rPr>
              <a:t>Red de Mujeres de Color</a:t>
            </a:r>
            <a:endParaRPr lang="en-US" dirty="0">
              <a:solidFill>
                <a:schemeClr val="tx1"/>
              </a:solidFill>
            </a:endParaRPr>
          </a:p>
          <a:p>
            <a:pPr lvl="0" algn="l">
              <a:buFont typeface="Arial" pitchFamily="34" charset="0"/>
              <a:buChar char="•"/>
            </a:pPr>
            <a:r>
              <a:rPr lang="es-PR" dirty="0" err="1">
                <a:solidFill>
                  <a:schemeClr val="tx1"/>
                </a:solidFill>
              </a:rPr>
              <a:t>Arc</a:t>
            </a:r>
            <a:r>
              <a:rPr lang="es-PR" dirty="0">
                <a:solidFill>
                  <a:schemeClr val="tx1"/>
                </a:solidFill>
              </a:rPr>
              <a:t> de Pennsylvania</a:t>
            </a:r>
            <a:endParaRPr lang="en-US" dirty="0">
              <a:solidFill>
                <a:schemeClr val="tx1"/>
              </a:solidFill>
            </a:endParaRPr>
          </a:p>
          <a:p>
            <a:pPr lvl="0" algn="l">
              <a:buFont typeface="Arial" pitchFamily="34" charset="0"/>
              <a:buChar char="•"/>
            </a:pPr>
            <a:r>
              <a:rPr lang="es-PR" dirty="0">
                <a:solidFill>
                  <a:schemeClr val="tx1"/>
                </a:solidFill>
              </a:rPr>
              <a:t>YWCA de Harrisburg</a:t>
            </a:r>
            <a:endParaRPr lang="en-US" dirty="0">
              <a:solidFill>
                <a:schemeClr val="tx1"/>
              </a:solidFill>
            </a:endParaRPr>
          </a:p>
          <a:p>
            <a:pPr marL="114300" lvl="0" indent="-114300" algn="l">
              <a:buFont typeface="Arial" pitchFamily="34" charset="0"/>
              <a:buChar char="•"/>
            </a:pPr>
            <a:r>
              <a:rPr lang="es-PR" dirty="0">
                <a:solidFill>
                  <a:schemeClr val="tx1"/>
                </a:solidFill>
              </a:rPr>
              <a:t>Comisión de Crimen y Delincuencia de Pennsylvania</a:t>
            </a:r>
            <a:endParaRPr lang="en-US" dirty="0">
              <a:solidFill>
                <a:schemeClr val="tx1"/>
              </a:solidFill>
            </a:endParaRPr>
          </a:p>
          <a:p>
            <a:pPr marL="114300" lvl="0" indent="-114300" algn="l">
              <a:buFont typeface="Arial" pitchFamily="34" charset="0"/>
              <a:buChar char="•"/>
            </a:pPr>
            <a:r>
              <a:rPr lang="es-PR" dirty="0">
                <a:solidFill>
                  <a:schemeClr val="tx1"/>
                </a:solidFill>
              </a:rPr>
              <a:t>Coalición Contra la Violencia Doméstica de Pennsylvania</a:t>
            </a:r>
            <a:endParaRPr lang="en-US" dirty="0">
              <a:solidFill>
                <a:schemeClr val="tx1"/>
              </a:solidFill>
            </a:endParaRPr>
          </a:p>
          <a:p>
            <a:pPr marL="114300" lvl="0" indent="-114300" algn="l">
              <a:buFont typeface="Arial" pitchFamily="34" charset="0"/>
              <a:buChar char="•"/>
            </a:pPr>
            <a:r>
              <a:rPr lang="es-PR" dirty="0">
                <a:solidFill>
                  <a:schemeClr val="tx1"/>
                </a:solidFill>
              </a:rPr>
              <a:t>Negociado de Apoyo a las Personas con Discapacidades</a:t>
            </a:r>
            <a:endParaRPr lang="en-US" dirty="0">
              <a:solidFill>
                <a:schemeClr val="tx1"/>
              </a:solidFill>
            </a:endParaRPr>
          </a:p>
          <a:p>
            <a:pPr algn="l">
              <a:buFont typeface="Arial" pitchFamily="34" charset="0"/>
              <a:buChar char="•"/>
            </a:pPr>
            <a:r>
              <a:rPr lang="es-PR" dirty="0">
                <a:solidFill>
                  <a:schemeClr val="tx1"/>
                </a:solidFill>
              </a:rPr>
              <a:t>Asociación para Ciegos en Tres Condados</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92500"/>
          </a:bodyPr>
          <a:lstStyle/>
          <a:p>
            <a:r>
              <a:rPr lang="es-PR" dirty="0">
                <a:solidFill>
                  <a:schemeClr val="tx1"/>
                </a:solidFill>
              </a:rPr>
              <a:t>Informe Sobre los Hallazgos del Grupo Focal</a:t>
            </a:r>
            <a:endParaRPr lang="en-US" dirty="0">
              <a:solidFill>
                <a:schemeClr val="tx1"/>
              </a:solidFill>
            </a:endParaRPr>
          </a:p>
          <a:p>
            <a:pPr lvl="0" algn="l">
              <a:buFont typeface="Arial" pitchFamily="34" charset="0"/>
              <a:buChar char="•"/>
            </a:pPr>
            <a:r>
              <a:rPr lang="es-PR" dirty="0">
                <a:solidFill>
                  <a:schemeClr val="tx1"/>
                </a:solidFill>
              </a:rPr>
              <a:t>Importancia del Entrenamiento</a:t>
            </a:r>
            <a:endParaRPr lang="en-US" dirty="0">
              <a:solidFill>
                <a:schemeClr val="tx1"/>
              </a:solidFill>
            </a:endParaRPr>
          </a:p>
          <a:p>
            <a:pPr lvl="0" algn="l">
              <a:buFont typeface="Arial" pitchFamily="34" charset="0"/>
              <a:buChar char="•"/>
            </a:pPr>
            <a:r>
              <a:rPr lang="es-PR" dirty="0">
                <a:solidFill>
                  <a:schemeClr val="tx1"/>
                </a:solidFill>
              </a:rPr>
              <a:t>Entrenamientos Anteriores</a:t>
            </a:r>
            <a:endParaRPr lang="en-US" dirty="0">
              <a:solidFill>
                <a:schemeClr val="tx1"/>
              </a:solidFill>
            </a:endParaRPr>
          </a:p>
          <a:p>
            <a:pPr lvl="0" algn="l">
              <a:buFont typeface="Arial" pitchFamily="34" charset="0"/>
              <a:buChar char="•"/>
            </a:pPr>
            <a:r>
              <a:rPr lang="es-PR" dirty="0">
                <a:solidFill>
                  <a:schemeClr val="tx1"/>
                </a:solidFill>
              </a:rPr>
              <a:t>Hora del Día</a:t>
            </a:r>
            <a:endParaRPr lang="en-US" dirty="0">
              <a:solidFill>
                <a:schemeClr val="tx1"/>
              </a:solidFill>
            </a:endParaRPr>
          </a:p>
          <a:p>
            <a:pPr marL="114300" lvl="0" indent="-114300" algn="l">
              <a:buFont typeface="Arial" pitchFamily="34" charset="0"/>
              <a:buChar char="•"/>
            </a:pPr>
            <a:r>
              <a:rPr lang="es-PR" dirty="0">
                <a:solidFill>
                  <a:schemeClr val="tx1"/>
                </a:solidFill>
              </a:rPr>
              <a:t>Duración del Entrenamiento y los Recesos</a:t>
            </a:r>
            <a:endParaRPr lang="en-US" dirty="0">
              <a:solidFill>
                <a:schemeClr val="tx1"/>
              </a:solidFill>
            </a:endParaRPr>
          </a:p>
          <a:p>
            <a:pPr algn="l">
              <a:buFont typeface="Arial" pitchFamily="34" charset="0"/>
              <a:buChar char="•"/>
            </a:pPr>
            <a:r>
              <a:rPr lang="es-PR" dirty="0">
                <a:solidFill>
                  <a:schemeClr val="tx1"/>
                </a:solidFill>
              </a:rPr>
              <a:t>Otros Participantes del Entrenamiento</a:t>
            </a: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lstStyle/>
          <a:p>
            <a:r>
              <a:rPr lang="es-PR" dirty="0">
                <a:solidFill>
                  <a:schemeClr val="tx1"/>
                </a:solidFill>
              </a:rPr>
              <a:t>Año 2</a:t>
            </a:r>
            <a:endParaRPr lang="en-US" dirty="0">
              <a:solidFill>
                <a:schemeClr val="tx1"/>
              </a:solidFill>
            </a:endParaRPr>
          </a:p>
          <a:p>
            <a:endParaRPr lang="en-US" dirty="0" smtClean="0"/>
          </a:p>
          <a:p>
            <a:endParaRPr lang="en-US" dirty="0" smtClean="0"/>
          </a:p>
        </p:txBody>
      </p:sp>
      <p:graphicFrame>
        <p:nvGraphicFramePr>
          <p:cNvPr id="4" name="Table 3"/>
          <p:cNvGraphicFramePr>
            <a:graphicFrameLocks noGrp="1"/>
          </p:cNvGraphicFramePr>
          <p:nvPr/>
        </p:nvGraphicFramePr>
        <p:xfrm>
          <a:off x="1447800" y="2971800"/>
          <a:ext cx="6324600" cy="1981200"/>
        </p:xfrm>
        <a:graphic>
          <a:graphicData uri="http://schemas.openxmlformats.org/drawingml/2006/table">
            <a:tbl>
              <a:tblPr firstRow="1" bandRow="1">
                <a:tableStyleId>{5C22544A-7EE6-4342-B048-85BDC9FD1C3A}</a:tableStyleId>
              </a:tblPr>
              <a:tblGrid>
                <a:gridCol w="2108200"/>
                <a:gridCol w="2108200"/>
                <a:gridCol w="2108200"/>
              </a:tblGrid>
              <a:tr h="1981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PR"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Desarrollo del Currículo de Verano-Otoño 2008</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endParaRPr lang="en-US" dirty="0" smtClean="0">
                        <a:solidFill>
                          <a:schemeClr val="tx1"/>
                        </a:solidFill>
                      </a:endParaRPr>
                    </a:p>
                    <a:p>
                      <a:endParaRPr lang="en-US"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R" sz="1800" b="1" kern="1200" dirty="0" smtClean="0">
                          <a:solidFill>
                            <a:schemeClr val="tx1"/>
                          </a:solidFill>
                          <a:latin typeface="+mn-lt"/>
                          <a:ea typeface="+mn-ea"/>
                          <a:cs typeface="+mn-cs"/>
                        </a:rPr>
                        <a:t>Concilio Asesor – Diciembre 2008</a:t>
                      </a:r>
                      <a:endParaRPr lang="en-US" sz="1800" b="1" kern="1200" dirty="0" smtClean="0">
                        <a:solidFill>
                          <a:schemeClr val="tx1"/>
                        </a:solidFill>
                        <a:latin typeface="+mn-lt"/>
                        <a:ea typeface="+mn-ea"/>
                        <a:cs typeface="+mn-cs"/>
                      </a:endParaRPr>
                    </a:p>
                    <a:p>
                      <a:pPr algn="ctr"/>
                      <a:endParaRPr lang="en-US" dirty="0">
                        <a:solidFill>
                          <a:schemeClr val="tx1"/>
                        </a:solidFill>
                      </a:endParaRPr>
                    </a:p>
                  </a:txBody>
                  <a:tcPr>
                    <a:solidFill>
                      <a:schemeClr val="tx2">
                        <a:lumMod val="40000"/>
                        <a:lumOff val="60000"/>
                      </a:schemeClr>
                    </a:solidFill>
                  </a:tcPr>
                </a:tc>
                <a:tc>
                  <a:txBody>
                    <a:bodyPr/>
                    <a:lstStyle/>
                    <a:p>
                      <a:endParaRPr lang="en-US" dirty="0" smtClean="0">
                        <a:solidFill>
                          <a:schemeClr val="tx1"/>
                        </a:solidFill>
                      </a:endParaRPr>
                    </a:p>
                    <a:p>
                      <a:endParaRPr lang="en-US" dirty="0" smtClean="0">
                        <a:solidFill>
                          <a:schemeClr val="tx1"/>
                        </a:solidFill>
                      </a:endParaRPr>
                    </a:p>
                    <a:p>
                      <a:pPr algn="ctr"/>
                      <a:r>
                        <a:rPr lang="es-PR" sz="1800" b="1" kern="1200" dirty="0" smtClean="0">
                          <a:solidFill>
                            <a:schemeClr val="tx1"/>
                          </a:solidFill>
                          <a:latin typeface="+mn-lt"/>
                          <a:ea typeface="+mn-ea"/>
                          <a:cs typeface="+mn-cs"/>
                        </a:rPr>
                        <a:t>5 Sesiones Piloto - 2008</a:t>
                      </a:r>
                      <a:endParaRPr lang="en-US" dirty="0">
                        <a:solidFill>
                          <a:schemeClr val="tx1"/>
                        </a:solidFill>
                      </a:endParaRPr>
                    </a:p>
                  </a:txBody>
                  <a:tcPr>
                    <a:solidFill>
                      <a:schemeClr val="tx2">
                        <a:lumMod val="40000"/>
                        <a:lumOff val="6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92500" lnSpcReduction="20000"/>
          </a:bodyPr>
          <a:lstStyle/>
          <a:p>
            <a:r>
              <a:rPr lang="es-PR" dirty="0">
                <a:solidFill>
                  <a:schemeClr val="tx1"/>
                </a:solidFill>
              </a:rPr>
              <a:t>El currículo consiste de cinco módulos fáciles de usar para el usuario:</a:t>
            </a:r>
            <a:endParaRPr lang="en-US" dirty="0">
              <a:solidFill>
                <a:schemeClr val="tx1"/>
              </a:solidFill>
            </a:endParaRPr>
          </a:p>
          <a:p>
            <a:r>
              <a:rPr lang="es-PR" dirty="0"/>
              <a:t> </a:t>
            </a:r>
            <a:endParaRPr lang="en-US" dirty="0"/>
          </a:p>
          <a:p>
            <a:pPr marL="171450" lvl="0" indent="-171450" algn="l">
              <a:buFont typeface="Calibri" pitchFamily="34" charset="0"/>
              <a:buChar char="⁻"/>
            </a:pPr>
            <a:r>
              <a:rPr lang="es-PR" dirty="0">
                <a:solidFill>
                  <a:schemeClr val="tx1"/>
                </a:solidFill>
              </a:rPr>
              <a:t>Financiero</a:t>
            </a:r>
            <a:endParaRPr lang="en-US" dirty="0">
              <a:solidFill>
                <a:schemeClr val="tx1"/>
              </a:solidFill>
            </a:endParaRPr>
          </a:p>
          <a:p>
            <a:pPr marL="171450" lvl="0" indent="-171450" algn="l">
              <a:buFont typeface="Calibri" pitchFamily="34" charset="0"/>
              <a:buChar char="⁻"/>
            </a:pPr>
            <a:r>
              <a:rPr lang="es-PR" dirty="0">
                <a:solidFill>
                  <a:schemeClr val="tx1"/>
                </a:solidFill>
              </a:rPr>
              <a:t>Abandono</a:t>
            </a:r>
            <a:endParaRPr lang="en-US" dirty="0">
              <a:solidFill>
                <a:schemeClr val="tx1"/>
              </a:solidFill>
            </a:endParaRPr>
          </a:p>
          <a:p>
            <a:pPr marL="171450" lvl="0" indent="-171450" algn="l">
              <a:buFont typeface="Calibri" pitchFamily="34" charset="0"/>
              <a:buChar char="⁻"/>
            </a:pPr>
            <a:r>
              <a:rPr lang="es-PR" dirty="0">
                <a:solidFill>
                  <a:schemeClr val="tx1"/>
                </a:solidFill>
              </a:rPr>
              <a:t>Físico/Verbal</a:t>
            </a:r>
            <a:endParaRPr lang="en-US" dirty="0">
              <a:solidFill>
                <a:schemeClr val="tx1"/>
              </a:solidFill>
            </a:endParaRPr>
          </a:p>
          <a:p>
            <a:pPr marL="171450" lvl="0" indent="-171450" algn="l">
              <a:buFont typeface="Calibri" pitchFamily="34" charset="0"/>
              <a:buChar char="⁻"/>
            </a:pPr>
            <a:r>
              <a:rPr lang="es-PR" dirty="0">
                <a:solidFill>
                  <a:schemeClr val="tx1"/>
                </a:solidFill>
              </a:rPr>
              <a:t>Sexual</a:t>
            </a:r>
            <a:endParaRPr lang="en-US" dirty="0">
              <a:solidFill>
                <a:schemeClr val="tx1"/>
              </a:solidFill>
            </a:endParaRPr>
          </a:p>
          <a:p>
            <a:pPr marL="171450" indent="-171450" algn="l">
              <a:buFont typeface="Calibri" pitchFamily="34" charset="0"/>
              <a:buChar char="⁻"/>
            </a:pPr>
            <a:r>
              <a:rPr lang="es-PR" dirty="0">
                <a:solidFill>
                  <a:schemeClr val="tx1"/>
                </a:solidFill>
              </a:rPr>
              <a:t>Para Proveedores de Cuidado (incluye una revisión de todos los tipos de abuso)</a:t>
            </a:r>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92500" lnSpcReduction="20000"/>
          </a:bodyPr>
          <a:lstStyle/>
          <a:p>
            <a:r>
              <a:rPr lang="es-PR" dirty="0">
                <a:solidFill>
                  <a:schemeClr val="tx1"/>
                </a:solidFill>
              </a:rPr>
              <a:t>Principios de cada tema del currículo:</a:t>
            </a:r>
            <a:endParaRPr lang="en-US" dirty="0">
              <a:solidFill>
                <a:schemeClr val="tx1"/>
              </a:solidFill>
            </a:endParaRPr>
          </a:p>
          <a:p>
            <a:r>
              <a:rPr lang="es-PR" dirty="0"/>
              <a:t> </a:t>
            </a:r>
            <a:endParaRPr lang="en-US" dirty="0"/>
          </a:p>
          <a:p>
            <a:pPr lvl="0" algn="l">
              <a:buFont typeface="Calibri" pitchFamily="34" charset="0"/>
              <a:buChar char="⁻"/>
            </a:pPr>
            <a:r>
              <a:rPr lang="es-PR" dirty="0">
                <a:solidFill>
                  <a:schemeClr val="tx1"/>
                </a:solidFill>
              </a:rPr>
              <a:t>Definiciones</a:t>
            </a:r>
            <a:endParaRPr lang="en-US" dirty="0">
              <a:solidFill>
                <a:schemeClr val="tx1"/>
              </a:solidFill>
            </a:endParaRPr>
          </a:p>
          <a:p>
            <a:pPr lvl="0" algn="l">
              <a:buFont typeface="Calibri" pitchFamily="34" charset="0"/>
              <a:buChar char="⁻"/>
            </a:pPr>
            <a:r>
              <a:rPr lang="es-PR" dirty="0">
                <a:solidFill>
                  <a:schemeClr val="tx1"/>
                </a:solidFill>
              </a:rPr>
              <a:t>Ejemplos y Estudios de Casos</a:t>
            </a:r>
            <a:endParaRPr lang="en-US" dirty="0">
              <a:solidFill>
                <a:schemeClr val="tx1"/>
              </a:solidFill>
            </a:endParaRPr>
          </a:p>
          <a:p>
            <a:pPr lvl="0" algn="l">
              <a:buFont typeface="Calibri" pitchFamily="34" charset="0"/>
              <a:buChar char="⁻"/>
            </a:pPr>
            <a:r>
              <a:rPr lang="es-PR" dirty="0">
                <a:solidFill>
                  <a:schemeClr val="tx1"/>
                </a:solidFill>
              </a:rPr>
              <a:t>Reforzar la Seguridad y Derechos</a:t>
            </a:r>
            <a:endParaRPr lang="en-US" dirty="0">
              <a:solidFill>
                <a:schemeClr val="tx1"/>
              </a:solidFill>
            </a:endParaRPr>
          </a:p>
          <a:p>
            <a:pPr lvl="0" algn="l">
              <a:buFont typeface="Calibri" pitchFamily="34" charset="0"/>
              <a:buChar char="⁻"/>
            </a:pPr>
            <a:r>
              <a:rPr lang="es-PR" dirty="0">
                <a:solidFill>
                  <a:schemeClr val="tx1"/>
                </a:solidFill>
              </a:rPr>
              <a:t>Saludable</a:t>
            </a:r>
            <a:endParaRPr lang="en-US" dirty="0">
              <a:solidFill>
                <a:schemeClr val="tx1"/>
              </a:solidFill>
            </a:endParaRPr>
          </a:p>
          <a:p>
            <a:pPr lvl="0" algn="l">
              <a:buFont typeface="Calibri" pitchFamily="34" charset="0"/>
              <a:buChar char="⁻"/>
            </a:pPr>
            <a:r>
              <a:rPr lang="es-PR" dirty="0">
                <a:solidFill>
                  <a:schemeClr val="tx1"/>
                </a:solidFill>
              </a:rPr>
              <a:t>Basado en la Atribución de Poder</a:t>
            </a:r>
            <a:endParaRPr lang="en-US" dirty="0">
              <a:solidFill>
                <a:schemeClr val="tx1"/>
              </a:solidFill>
            </a:endParaRPr>
          </a:p>
          <a:p>
            <a:pPr lvl="0" algn="l">
              <a:buFont typeface="Calibri" pitchFamily="34" charset="0"/>
              <a:buChar char="⁻"/>
            </a:pPr>
            <a:r>
              <a:rPr lang="es-PR" dirty="0">
                <a:solidFill>
                  <a:schemeClr val="tx1"/>
                </a:solidFill>
              </a:rPr>
              <a:t>Enfoque positivo en las áreas temáticas </a:t>
            </a:r>
            <a:endParaRPr lang="en-US" dirty="0">
              <a:solidFill>
                <a:schemeClr val="tx1"/>
              </a:solidFill>
            </a:endParaRPr>
          </a:p>
          <a:p>
            <a:pPr algn="l">
              <a:buFont typeface="Calibri" pitchFamily="34" charset="0"/>
              <a:buChar char="⁻"/>
            </a:pPr>
            <a:r>
              <a:rPr lang="es-PR" dirty="0">
                <a:solidFill>
                  <a:schemeClr val="tx1"/>
                </a:solidFill>
              </a:rPr>
              <a:t>No/Vaya/Diga</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983</Words>
  <Application>Microsoft Office PowerPoint</Application>
  <PresentationFormat>On-screen Show (4:3)</PresentationFormat>
  <Paragraphs>291</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¿Quién podría abusarle sexualmente? </vt:lpstr>
      <vt:lpstr>Slide 37</vt:lpstr>
      <vt:lpstr>Slide 38</vt:lpstr>
      <vt:lpstr>Slide 39</vt:lpstr>
      <vt:lpstr>Slide 40</vt:lpstr>
      <vt:lpstr>Slide 41</vt:lpstr>
      <vt:lpstr>Slide 42</vt:lpstr>
      <vt:lpstr>Slide 43</vt:lpstr>
      <vt:lpstr>Slide 44</vt:lpstr>
      <vt:lpstr>¿A quién usted le puede decir? </vt:lpstr>
      <vt:lpstr>Slide 46</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kdaugherty</dc:creator>
  <cp:lastModifiedBy>kdaugherty</cp:lastModifiedBy>
  <cp:revision>6</cp:revision>
  <dcterms:created xsi:type="dcterms:W3CDTF">2011-09-08T19:38:02Z</dcterms:created>
  <dcterms:modified xsi:type="dcterms:W3CDTF">2011-09-08T20:28:29Z</dcterms:modified>
</cp:coreProperties>
</file>