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0D89-C9B3-42C1-9EF2-D28FB3B2AB1E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E7574-A806-4F88-A3AF-DA429CFC46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0D89-C9B3-42C1-9EF2-D28FB3B2AB1E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E7574-A806-4F88-A3AF-DA429CFC46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0D89-C9B3-42C1-9EF2-D28FB3B2AB1E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E7574-A806-4F88-A3AF-DA429CFC46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0D89-C9B3-42C1-9EF2-D28FB3B2AB1E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E7574-A806-4F88-A3AF-DA429CFC46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0D89-C9B3-42C1-9EF2-D28FB3B2AB1E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E7574-A806-4F88-A3AF-DA429CFC46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0D89-C9B3-42C1-9EF2-D28FB3B2AB1E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E7574-A806-4F88-A3AF-DA429CFC46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0D89-C9B3-42C1-9EF2-D28FB3B2AB1E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E7574-A806-4F88-A3AF-DA429CFC46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0D89-C9B3-42C1-9EF2-D28FB3B2AB1E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E7574-A806-4F88-A3AF-DA429CFC46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0D89-C9B3-42C1-9EF2-D28FB3B2AB1E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E7574-A806-4F88-A3AF-DA429CFC46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0D89-C9B3-42C1-9EF2-D28FB3B2AB1E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E7574-A806-4F88-A3AF-DA429CFC46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0D89-C9B3-42C1-9EF2-D28FB3B2AB1E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E7574-A806-4F88-A3AF-DA429CFC46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B0D89-C9B3-42C1-9EF2-D28FB3B2AB1E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E7574-A806-4F88-A3AF-DA429CFC46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838200"/>
            <a:ext cx="7620000" cy="5334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algn="r"/>
            <a:r>
              <a:rPr lang="es-PR" sz="4400" dirty="0">
                <a:solidFill>
                  <a:schemeClr val="tx1"/>
                </a:solidFill>
              </a:rPr>
              <a:t>Los Efectos del Trauma</a:t>
            </a:r>
            <a:endParaRPr lang="en-US" sz="4400" dirty="0">
              <a:solidFill>
                <a:schemeClr val="tx1"/>
              </a:solidFill>
            </a:endParaRPr>
          </a:p>
          <a:p>
            <a:pPr algn="r"/>
            <a:r>
              <a:rPr lang="en-US" dirty="0" smtClean="0">
                <a:solidFill>
                  <a:schemeClr val="tx1"/>
                </a:solidFill>
              </a:rPr>
              <a:t>Santa Molina, LICSW</a:t>
            </a:r>
          </a:p>
          <a:p>
            <a:pPr algn="r"/>
            <a:r>
              <a:rPr lang="es-PR" dirty="0">
                <a:solidFill>
                  <a:schemeClr val="tx1"/>
                </a:solidFill>
              </a:rPr>
              <a:t>Director de Consejería y Abogacía</a:t>
            </a:r>
            <a:endParaRPr lang="en-US" dirty="0">
              <a:solidFill>
                <a:schemeClr val="tx1"/>
              </a:solidFill>
            </a:endParaRPr>
          </a:p>
          <a:p>
            <a:pPr algn="r"/>
            <a:r>
              <a:rPr lang="es-PR" dirty="0">
                <a:solidFill>
                  <a:schemeClr val="tx1"/>
                </a:solidFill>
              </a:rPr>
              <a:t>Centro de Crisis por Violación de </a:t>
            </a:r>
            <a:r>
              <a:rPr lang="es-PR" dirty="0" smtClean="0">
                <a:solidFill>
                  <a:schemeClr val="tx1"/>
                </a:solidFill>
              </a:rPr>
              <a:t>DC</a:t>
            </a:r>
          </a:p>
          <a:p>
            <a:pPr algn="r"/>
            <a:r>
              <a:rPr lang="es-PR" dirty="0" smtClean="0">
                <a:solidFill>
                  <a:schemeClr val="tx1"/>
                </a:solidFill>
              </a:rPr>
              <a:t>Washington, DC</a:t>
            </a:r>
          </a:p>
          <a:p>
            <a:pPr algn="r"/>
            <a:r>
              <a:rPr lang="es-PR" dirty="0" smtClean="0">
                <a:solidFill>
                  <a:schemeClr val="tx1"/>
                </a:solidFill>
              </a:rPr>
              <a:t>202-232-0789 x 1202</a:t>
            </a:r>
          </a:p>
          <a:p>
            <a:pPr algn="r"/>
            <a:r>
              <a:rPr lang="es-PR" dirty="0" smtClean="0">
                <a:solidFill>
                  <a:schemeClr val="tx1"/>
                </a:solidFill>
              </a:rPr>
              <a:t>Smolina@dcrcc.org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838200"/>
            <a:ext cx="7620000" cy="5334000"/>
          </a:xfrm>
        </p:spPr>
        <p:txBody>
          <a:bodyPr/>
          <a:lstStyle/>
          <a:p>
            <a:pPr algn="l"/>
            <a:r>
              <a:rPr lang="es-PR" b="1" dirty="0">
                <a:solidFill>
                  <a:schemeClr val="tx1"/>
                </a:solidFill>
              </a:rPr>
              <a:t>Cerebro de los Reptiles</a:t>
            </a:r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s-PR" dirty="0">
                <a:solidFill>
                  <a:schemeClr val="tx1"/>
                </a:solidFill>
              </a:rPr>
              <a:t> </a:t>
            </a:r>
            <a:endParaRPr lang="en-US" dirty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El “cerebro primitivo”</a:t>
            </a:r>
            <a:endParaRPr lang="en-US" dirty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Tallo cerebral y cerebelo</a:t>
            </a:r>
            <a:endParaRPr lang="en-US" dirty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Partes más instintivas del cerebro</a:t>
            </a:r>
            <a:endParaRPr lang="en-US" dirty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Controlan la sobrevivencia básica</a:t>
            </a:r>
            <a:endParaRPr lang="en-US" dirty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Pelea, huye, congélate</a:t>
            </a:r>
            <a:endParaRPr lang="en-US" dirty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s-PR" i="1" u="sng" dirty="0">
                <a:solidFill>
                  <a:schemeClr val="tx1"/>
                </a:solidFill>
              </a:rPr>
              <a:t>Habla el lenguaje de las sensaciones</a:t>
            </a:r>
            <a:endParaRPr lang="en-US" i="1" u="sng" dirty="0">
              <a:solidFill>
                <a:schemeClr val="tx1"/>
              </a:solidFill>
            </a:endParaRP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>
            <a:normAutofit fontScale="90000"/>
          </a:bodyPr>
          <a:lstStyle/>
          <a:p>
            <a:r>
              <a:rPr lang="es-PR" sz="3600" b="1" dirty="0"/>
              <a:t>Neurobiología del Trauma, Sistema Nervioso Central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1054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s-PR" b="1" dirty="0"/>
              <a:t>Simpático (Sistema Nervioso Simpático-SNS)</a:t>
            </a:r>
            <a:endParaRPr lang="en-US" b="1" dirty="0"/>
          </a:p>
          <a:p>
            <a:pPr algn="ctr">
              <a:buNone/>
            </a:pPr>
            <a:r>
              <a:rPr lang="es-PR" b="1" dirty="0"/>
              <a:t>Pelea/Huye</a:t>
            </a:r>
            <a:endParaRPr lang="en-US" b="1" dirty="0"/>
          </a:p>
          <a:p>
            <a:pPr lvl="0"/>
            <a:r>
              <a:rPr lang="es-PR" dirty="0"/>
              <a:t>Aumentan los latidos del corazón, presión sanguínea</a:t>
            </a:r>
            <a:endParaRPr lang="en-US" dirty="0"/>
          </a:p>
          <a:p>
            <a:pPr lvl="0"/>
            <a:r>
              <a:rPr lang="es-PR" dirty="0"/>
              <a:t>Tensión muscular</a:t>
            </a:r>
            <a:endParaRPr lang="en-US" dirty="0"/>
          </a:p>
          <a:p>
            <a:pPr lvl="0"/>
            <a:r>
              <a:rPr lang="es-PR" dirty="0"/>
              <a:t>Respiración rápida y no profunda</a:t>
            </a:r>
            <a:endParaRPr lang="en-US" dirty="0"/>
          </a:p>
          <a:p>
            <a:pPr lvl="0"/>
            <a:r>
              <a:rPr lang="es-PR" dirty="0"/>
              <a:t>El flujo de sangre se aleja de los órganos digestivos y la piel, y se mueve a los músculos motores grandes</a:t>
            </a:r>
            <a:endParaRPr lang="en-US" dirty="0"/>
          </a:p>
          <a:p>
            <a:pPr lvl="0"/>
            <a:r>
              <a:rPr lang="es-PR" dirty="0"/>
              <a:t>Se dilatan las pupilas</a:t>
            </a:r>
            <a:endParaRPr lang="en-US" dirty="0"/>
          </a:p>
          <a:p>
            <a:pPr lvl="0"/>
            <a:r>
              <a:rPr lang="es-PR" dirty="0"/>
              <a:t>Las fibras de los músculos se excitan</a:t>
            </a:r>
            <a:endParaRPr lang="en-US" dirty="0"/>
          </a:p>
          <a:p>
            <a:pPr lvl="0"/>
            <a:r>
              <a:rPr lang="es-PR" dirty="0"/>
              <a:t>Disminuye la habilidad verbal</a:t>
            </a:r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8768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s-PR" b="1" dirty="0"/>
              <a:t>Parasimpático (Sistema Nervioso Parasimpático-PNS)</a:t>
            </a:r>
            <a:endParaRPr lang="en-US" b="1" dirty="0"/>
          </a:p>
          <a:p>
            <a:pPr algn="ctr">
              <a:buNone/>
            </a:pPr>
            <a:r>
              <a:rPr lang="es-PR" b="1" dirty="0"/>
              <a:t>Respuesta de Relajamiento</a:t>
            </a:r>
            <a:endParaRPr lang="en-US" b="1" dirty="0"/>
          </a:p>
          <a:p>
            <a:pPr lvl="0"/>
            <a:r>
              <a:rPr lang="es-PR" dirty="0"/>
              <a:t>Los latidos del corazón, la presión arterial y la tensión muscular disminuyen</a:t>
            </a:r>
            <a:endParaRPr lang="en-US" dirty="0"/>
          </a:p>
          <a:p>
            <a:pPr lvl="0"/>
            <a:r>
              <a:rPr lang="es-PR" dirty="0"/>
              <a:t>Respiración lenta y profunda</a:t>
            </a:r>
            <a:endParaRPr lang="en-US" dirty="0"/>
          </a:p>
          <a:p>
            <a:r>
              <a:rPr lang="es-PR" dirty="0"/>
              <a:t> </a:t>
            </a:r>
            <a:endParaRPr lang="en-US" dirty="0"/>
          </a:p>
          <a:p>
            <a:pPr algn="ctr">
              <a:buNone/>
            </a:pPr>
            <a:r>
              <a:rPr lang="es-PR" b="1" dirty="0"/>
              <a:t>Si la pelea/huye no tiene éxito, el PNS se congela:</a:t>
            </a:r>
            <a:endParaRPr lang="en-US" b="1" dirty="0"/>
          </a:p>
          <a:p>
            <a:pPr lvl="0"/>
            <a:r>
              <a:rPr lang="es-PR" dirty="0"/>
              <a:t>Inmovilidad</a:t>
            </a:r>
            <a:endParaRPr lang="en-US" dirty="0"/>
          </a:p>
          <a:p>
            <a:pPr lvl="0"/>
            <a:r>
              <a:rPr lang="es-PR" dirty="0"/>
              <a:t>Shock</a:t>
            </a:r>
            <a:endParaRPr lang="en-US" dirty="0"/>
          </a:p>
          <a:p>
            <a:pPr lvl="0"/>
            <a:r>
              <a:rPr lang="es-PR" dirty="0"/>
              <a:t>Cerrarse completamente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>
            <a:normAutofit fontScale="90000"/>
          </a:bodyPr>
          <a:lstStyle/>
          <a:p>
            <a:r>
              <a:rPr lang="es-PR" sz="3600" b="1" dirty="0"/>
              <a:t>Desorden de Estrés Postraumático (PTSD): Cuando ocurre un evento amenazador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352800"/>
          </a:xfrm>
        </p:spPr>
        <p:txBody>
          <a:bodyPr/>
          <a:lstStyle/>
          <a:p>
            <a:pPr lvl="0"/>
            <a:r>
              <a:rPr lang="es-PR" dirty="0"/>
              <a:t>Amígdala (cerebro límbico) percibe la amenaza y el miedo</a:t>
            </a:r>
            <a:endParaRPr lang="en-US" dirty="0"/>
          </a:p>
          <a:p>
            <a:pPr lvl="0"/>
            <a:r>
              <a:rPr lang="es-PR" dirty="0"/>
              <a:t>Cerebro del reptil (tallo cerebral) activa el modo de supervivencia de pelea/huye</a:t>
            </a:r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352800"/>
          </a:xfrm>
        </p:spPr>
        <p:txBody>
          <a:bodyPr/>
          <a:lstStyle/>
          <a:p>
            <a:pPr lvl="0"/>
            <a:r>
              <a:rPr lang="es-PR" dirty="0"/>
              <a:t>La emoción del evento deja una huella</a:t>
            </a:r>
            <a:endParaRPr lang="en-US" dirty="0"/>
          </a:p>
          <a:p>
            <a:pPr lvl="0"/>
            <a:r>
              <a:rPr lang="es-PR" dirty="0"/>
              <a:t>Sobrepasa la corteza nueva (cerebro racional)</a:t>
            </a:r>
            <a:endParaRPr lang="en-US" dirty="0"/>
          </a:p>
          <a:p>
            <a:endParaRPr lang="en-US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57200" y="5029200"/>
            <a:ext cx="8229600" cy="149383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algn="ctr"/>
            <a:r>
              <a:rPr lang="es-PR" sz="4400" dirty="0" smtClean="0"/>
              <a:t>Cuando existe el PTSD – la respuesta de pelear/huir no se completa, por lo tanto la corteza nueva es rehén  del cerebro límbico, y es incapaz de obtener acceso al sentido de seguridad, lo que ocasiona que el proceso se complete.</a:t>
            </a:r>
            <a:endParaRPr lang="en-US" sz="4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R" dirty="0"/>
              <a:t>Síntomas del Trauma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s-PR" b="1" u="sng" dirty="0"/>
              <a:t>Pelear/Huir</a:t>
            </a:r>
            <a:endParaRPr lang="en-US" b="1" u="sng" dirty="0"/>
          </a:p>
          <a:p>
            <a:pPr lvl="0"/>
            <a:r>
              <a:rPr lang="es-PR" dirty="0"/>
              <a:t>Ansiedad, estados de ánimo abruptos</a:t>
            </a:r>
            <a:endParaRPr lang="en-US" dirty="0"/>
          </a:p>
          <a:p>
            <a:pPr lvl="0"/>
            <a:r>
              <a:rPr lang="es-PR" dirty="0"/>
              <a:t>Insomnio</a:t>
            </a:r>
            <a:endParaRPr lang="en-US" dirty="0"/>
          </a:p>
          <a:p>
            <a:pPr lvl="0"/>
            <a:r>
              <a:rPr lang="es-PR" dirty="0"/>
              <a:t>Pesadillas, memorias vívidas del evento</a:t>
            </a:r>
            <a:endParaRPr lang="en-US" dirty="0"/>
          </a:p>
          <a:p>
            <a:pPr lvl="0"/>
            <a:r>
              <a:rPr lang="es-PR" dirty="0"/>
              <a:t>Problemas digestivos</a:t>
            </a:r>
            <a:endParaRPr lang="en-US" dirty="0"/>
          </a:p>
          <a:p>
            <a:pPr lvl="0"/>
            <a:r>
              <a:rPr lang="es-PR" dirty="0"/>
              <a:t>Híper-vigilancia</a:t>
            </a:r>
            <a:endParaRPr lang="en-US" dirty="0"/>
          </a:p>
          <a:p>
            <a:pPr lvl="0"/>
            <a:r>
              <a:rPr lang="es-PR" dirty="0"/>
              <a:t>Dolores musculares</a:t>
            </a:r>
            <a:endParaRPr lang="en-US" dirty="0"/>
          </a:p>
          <a:p>
            <a:pPr lvl="0"/>
            <a:r>
              <a:rPr lang="es-PR" dirty="0"/>
              <a:t>Sensibilidad a la luz y al sonido</a:t>
            </a:r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s-PR" b="1" u="sng" dirty="0" smtClean="0"/>
              <a:t>Congelarse</a:t>
            </a:r>
            <a:endParaRPr lang="en-US" b="1" u="sng" dirty="0"/>
          </a:p>
          <a:p>
            <a:pPr lvl="0"/>
            <a:r>
              <a:rPr lang="es-PR" dirty="0"/>
              <a:t>Disociación</a:t>
            </a:r>
            <a:endParaRPr lang="en-US" dirty="0"/>
          </a:p>
          <a:p>
            <a:pPr lvl="0"/>
            <a:r>
              <a:rPr lang="es-PR" dirty="0"/>
              <a:t>Depresión, aislamiento</a:t>
            </a:r>
            <a:endParaRPr lang="en-US" dirty="0"/>
          </a:p>
          <a:p>
            <a:pPr lvl="0"/>
            <a:r>
              <a:rPr lang="es-PR" dirty="0"/>
              <a:t>Desesperanza</a:t>
            </a:r>
            <a:endParaRPr lang="en-US" dirty="0"/>
          </a:p>
          <a:p>
            <a:pPr lvl="0"/>
            <a:r>
              <a:rPr lang="es-PR" dirty="0"/>
              <a:t>Adormecimiento, letargo</a:t>
            </a:r>
            <a:endParaRPr lang="en-US" dirty="0"/>
          </a:p>
          <a:p>
            <a:pPr lvl="0"/>
            <a:r>
              <a:rPr lang="es-PR" dirty="0"/>
              <a:t>Se vuelve olvidadizo(a)</a:t>
            </a:r>
            <a:endParaRPr lang="en-US" dirty="0"/>
          </a:p>
          <a:p>
            <a:pPr lvl="0"/>
            <a:r>
              <a:rPr lang="es-PR" dirty="0"/>
              <a:t>Fatiga, dolores, malestares</a:t>
            </a:r>
            <a:endParaRPr lang="en-US" dirty="0"/>
          </a:p>
          <a:p>
            <a:r>
              <a:rPr lang="es-PR" dirty="0"/>
              <a:t>Dolores de cabeza y estómago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838200"/>
            <a:ext cx="7620000" cy="5334000"/>
          </a:xfrm>
        </p:spPr>
        <p:txBody>
          <a:bodyPr>
            <a:normAutofit fontScale="85000" lnSpcReduction="10000"/>
          </a:bodyPr>
          <a:lstStyle/>
          <a:p>
            <a:r>
              <a:rPr lang="es-PR" b="1" dirty="0">
                <a:solidFill>
                  <a:schemeClr val="tx1"/>
                </a:solidFill>
              </a:rPr>
              <a:t>El Proceso de Sanar del Trauma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s-PR" dirty="0"/>
              <a:t> </a:t>
            </a:r>
            <a:endParaRPr lang="en-US" dirty="0"/>
          </a:p>
          <a:p>
            <a:pPr marL="117475" lvl="0" indent="-117475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Enfóquese en posicionar al sobreviviente para que pueda completar el proceso traumático</a:t>
            </a:r>
            <a:endParaRPr lang="en-US" dirty="0">
              <a:solidFill>
                <a:schemeClr val="tx1"/>
              </a:solidFill>
            </a:endParaRPr>
          </a:p>
          <a:p>
            <a:pPr marL="117475" lvl="0" indent="-117475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Los síntomas del trauma son el resultado de una respuesta biológica incompleta y altamente activada debido a la amenaza, congelada en el tiempo</a:t>
            </a:r>
            <a:endParaRPr lang="en-US" dirty="0">
              <a:solidFill>
                <a:schemeClr val="tx1"/>
              </a:solidFill>
            </a:endParaRPr>
          </a:p>
          <a:p>
            <a:pPr marL="117475" lvl="0" indent="-117475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Al permitir que la respuesta se descongele y se complete a sí misma, el trauma puede ser sanado</a:t>
            </a:r>
            <a:endParaRPr lang="en-US" dirty="0">
              <a:solidFill>
                <a:schemeClr val="tx1"/>
              </a:solidFill>
            </a:endParaRPr>
          </a:p>
          <a:p>
            <a:pPr marL="117475" indent="-117475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Para descongelarse, se necesita utilizar la energía acumulada y activada en el cuerpo, y ayudarla a descargarse sutilmente – permitiéndole a la experiencia completarse por sí misma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838200"/>
            <a:ext cx="7620000" cy="5334000"/>
          </a:xfrm>
        </p:spPr>
        <p:txBody>
          <a:bodyPr>
            <a:normAutofit fontScale="85000" lnSpcReduction="10000"/>
          </a:bodyPr>
          <a:lstStyle/>
          <a:p>
            <a:r>
              <a:rPr lang="es-PR" b="1" dirty="0">
                <a:solidFill>
                  <a:schemeClr val="tx1"/>
                </a:solidFill>
              </a:rPr>
              <a:t>La Meta del Trabajo de Trauma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s-PR" dirty="0">
                <a:solidFill>
                  <a:schemeClr val="tx1"/>
                </a:solidFill>
              </a:rPr>
              <a:t> </a:t>
            </a:r>
            <a:endParaRPr lang="en-US" dirty="0">
              <a:solidFill>
                <a:schemeClr val="tx1"/>
              </a:solidFill>
            </a:endParaRPr>
          </a:p>
          <a:p>
            <a:pPr marL="117475" lvl="0" indent="-117475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Re-estabilizar un sistema nervioso altamente activado o </a:t>
            </a:r>
            <a:r>
              <a:rPr lang="es-PR" dirty="0" err="1">
                <a:solidFill>
                  <a:schemeClr val="tx1"/>
                </a:solidFill>
              </a:rPr>
              <a:t>cerrardo</a:t>
            </a:r>
            <a:r>
              <a:rPr lang="es-PR" dirty="0">
                <a:solidFill>
                  <a:schemeClr val="tx1"/>
                </a:solidFill>
              </a:rPr>
              <a:t> completamente mediante el balance de los síntomas del trauma y los recursos</a:t>
            </a:r>
            <a:endParaRPr lang="en-US" dirty="0">
              <a:solidFill>
                <a:schemeClr val="tx1"/>
              </a:solidFill>
            </a:endParaRPr>
          </a:p>
          <a:p>
            <a:pPr marL="117475" lvl="0" indent="-117475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Descubrir,  recobrar partes perdidas,  instintivas y fuertes del ser</a:t>
            </a:r>
            <a:endParaRPr lang="en-US" dirty="0">
              <a:solidFill>
                <a:schemeClr val="tx1"/>
              </a:solidFill>
            </a:endParaRPr>
          </a:p>
          <a:p>
            <a:pPr marL="117475" lvl="0" indent="-117475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Reclamar nuestros cuerpos, mentes, espíritus y emociones</a:t>
            </a:r>
            <a:endParaRPr lang="en-US" dirty="0">
              <a:solidFill>
                <a:schemeClr val="tx1"/>
              </a:solidFill>
            </a:endParaRPr>
          </a:p>
          <a:p>
            <a:pPr marL="117475" lvl="0" indent="-117475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Relacionarnos con nosotros mismos y con los que nos rodean con más vitalidad</a:t>
            </a:r>
            <a:endParaRPr lang="en-US" dirty="0">
              <a:solidFill>
                <a:schemeClr val="tx1"/>
              </a:solidFill>
            </a:endParaRPr>
          </a:p>
          <a:p>
            <a:pPr marL="117475" indent="-117475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Ayudar a prevenir síntomas futuros del trauma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838200"/>
            <a:ext cx="7620000" cy="5334000"/>
          </a:xfrm>
        </p:spPr>
        <p:txBody>
          <a:bodyPr>
            <a:normAutofit fontScale="85000" lnSpcReduction="10000"/>
          </a:bodyPr>
          <a:lstStyle/>
          <a:p>
            <a:r>
              <a:rPr lang="es-PR" b="1" dirty="0">
                <a:solidFill>
                  <a:schemeClr val="tx1"/>
                </a:solidFill>
              </a:rPr>
              <a:t>Experimentando la Sanidad</a:t>
            </a:r>
            <a:endParaRPr lang="en-US" b="1" dirty="0">
              <a:solidFill>
                <a:schemeClr val="tx1"/>
              </a:solidFill>
            </a:endParaRPr>
          </a:p>
          <a:p>
            <a:pPr marL="117475" lvl="0" indent="-117475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Balancear las sensaciones con recursos</a:t>
            </a:r>
            <a:endParaRPr lang="en-US" dirty="0">
              <a:solidFill>
                <a:schemeClr val="tx1"/>
              </a:solidFill>
            </a:endParaRPr>
          </a:p>
          <a:p>
            <a:pPr marL="117475" lvl="0" indent="-117475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Localizar y profundizar el lugar de bienestar en el cuerpo o fuera del mismo</a:t>
            </a:r>
            <a:endParaRPr lang="en-US" dirty="0">
              <a:solidFill>
                <a:schemeClr val="tx1"/>
              </a:solidFill>
            </a:endParaRPr>
          </a:p>
          <a:p>
            <a:pPr marL="117475" lvl="0" indent="-117475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Ponerse en contacto con el material de activación, constricción/traumático en el cuerpo</a:t>
            </a:r>
            <a:endParaRPr lang="en-US" dirty="0">
              <a:solidFill>
                <a:schemeClr val="tx1"/>
              </a:solidFill>
            </a:endParaRPr>
          </a:p>
          <a:p>
            <a:pPr marL="117475" lvl="0" indent="-117475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Alternar entre la activación de los sentidos y sentir el bienestar</a:t>
            </a:r>
            <a:endParaRPr lang="en-US" dirty="0">
              <a:solidFill>
                <a:schemeClr val="tx1"/>
              </a:solidFill>
            </a:endParaRPr>
          </a:p>
          <a:p>
            <a:pPr marL="117475" lvl="0" indent="-117475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Construir más resistencia </a:t>
            </a:r>
            <a:endParaRPr lang="en-US" dirty="0">
              <a:solidFill>
                <a:schemeClr val="tx1"/>
              </a:solidFill>
            </a:endParaRPr>
          </a:p>
          <a:p>
            <a:pPr marL="117475" lvl="0" indent="-117475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No es suficiente imaginarlo o pensarlo, el bienestar hay que sentirlo, percibirlo en el cuerpo, reconocerlo, reorganizarlo y asimilarlo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838200"/>
            <a:ext cx="7620000" cy="53340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s-PR" b="1" dirty="0">
                <a:solidFill>
                  <a:schemeClr val="tx1"/>
                </a:solidFill>
              </a:rPr>
              <a:t>Cuidado:</a:t>
            </a:r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s-PR" b="1" dirty="0">
                <a:solidFill>
                  <a:schemeClr val="tx1"/>
                </a:solidFill>
              </a:rPr>
              <a:t>Una nueva manera de narrar la historia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s-PR" dirty="0">
                <a:solidFill>
                  <a:schemeClr val="tx1"/>
                </a:solidFill>
              </a:rPr>
              <a:t> </a:t>
            </a:r>
            <a:endParaRPr lang="en-US" dirty="0">
              <a:solidFill>
                <a:schemeClr val="tx1"/>
              </a:solidFill>
            </a:endParaRPr>
          </a:p>
          <a:p>
            <a:pPr marL="117475" lvl="0" indent="-117475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El sistema nervioso no puede determinar la diferencia entre el evento original y la narración del evento</a:t>
            </a:r>
            <a:endParaRPr lang="en-US" dirty="0">
              <a:solidFill>
                <a:schemeClr val="tx1"/>
              </a:solidFill>
            </a:endParaRPr>
          </a:p>
          <a:p>
            <a:pPr marL="117475" lvl="0" indent="-117475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Sea cuidadoso cuando el cliente narra la historia nuevamente, ayúdelo a narrarla entre la activación y el recurso</a:t>
            </a:r>
            <a:endParaRPr lang="en-US" dirty="0">
              <a:solidFill>
                <a:schemeClr val="tx1"/>
              </a:solidFill>
            </a:endParaRPr>
          </a:p>
          <a:p>
            <a:pPr marL="117475" indent="-117475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Note la respuesta del sistema nervioso del cliente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838200"/>
            <a:ext cx="7620000" cy="53340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s-PR" sz="3600" b="1" dirty="0">
                <a:solidFill>
                  <a:schemeClr val="tx1"/>
                </a:solidFill>
              </a:rPr>
              <a:t>Estrategia del trabajo:</a:t>
            </a:r>
            <a:endParaRPr lang="en-US" sz="3600" b="1" dirty="0">
              <a:solidFill>
                <a:schemeClr val="tx1"/>
              </a:solidFill>
            </a:endParaRPr>
          </a:p>
          <a:p>
            <a:pPr algn="l"/>
            <a:r>
              <a:rPr lang="es-PR" dirty="0">
                <a:solidFill>
                  <a:schemeClr val="tx1"/>
                </a:solidFill>
              </a:rPr>
              <a:t>Crear concienciación sobre la capacidad aumentada para tolerar el trauma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s-PR" dirty="0">
                <a:solidFill>
                  <a:schemeClr val="tx1"/>
                </a:solidFill>
              </a:rPr>
              <a:t> </a:t>
            </a:r>
            <a:endParaRPr lang="en-US" dirty="0">
              <a:solidFill>
                <a:schemeClr val="tx1"/>
              </a:solidFill>
            </a:endParaRPr>
          </a:p>
          <a:p>
            <a:pPr marL="163513" lvl="0" indent="-163513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Anclando, centrando y conteniendo</a:t>
            </a:r>
            <a:endParaRPr lang="en-US" dirty="0">
              <a:solidFill>
                <a:schemeClr val="tx1"/>
              </a:solidFill>
            </a:endParaRPr>
          </a:p>
          <a:p>
            <a:pPr marL="163513" lvl="0" indent="-163513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Recursos: internos and externos</a:t>
            </a:r>
            <a:endParaRPr lang="en-US" dirty="0">
              <a:solidFill>
                <a:schemeClr val="tx1"/>
              </a:solidFill>
            </a:endParaRPr>
          </a:p>
          <a:p>
            <a:pPr marL="163513" lvl="0" indent="-163513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Tomando Nota/Rastreando: sensaciones y emociones</a:t>
            </a:r>
            <a:endParaRPr lang="en-US" dirty="0">
              <a:solidFill>
                <a:schemeClr val="tx1"/>
              </a:solidFill>
            </a:endParaRPr>
          </a:p>
          <a:p>
            <a:pPr marL="163513" lvl="0" indent="-163513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 </a:t>
            </a:r>
            <a:r>
              <a:rPr lang="es-PR" dirty="0" err="1">
                <a:solidFill>
                  <a:schemeClr val="tx1"/>
                </a:solidFill>
              </a:rPr>
              <a:t>Pendulando</a:t>
            </a:r>
            <a:r>
              <a:rPr lang="es-PR" dirty="0">
                <a:solidFill>
                  <a:schemeClr val="tx1"/>
                </a:solidFill>
              </a:rPr>
              <a:t>: transición de la activación a los recursos</a:t>
            </a:r>
            <a:endParaRPr lang="en-US" dirty="0">
              <a:solidFill>
                <a:schemeClr val="tx1"/>
              </a:solidFill>
            </a:endParaRPr>
          </a:p>
          <a:p>
            <a:pPr marL="163513" lvl="0" indent="-163513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Descargando la Activación: dejar salir la energía acumulada</a:t>
            </a:r>
            <a:endParaRPr lang="en-US" dirty="0">
              <a:solidFill>
                <a:schemeClr val="tx1"/>
              </a:solidFill>
            </a:endParaRPr>
          </a:p>
          <a:p>
            <a:pPr marL="163513" indent="-163513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Orientando e Integrando: regresando al lugar de homeostasis – El tiempo es sumamente importante en esta etapa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305800" cy="61722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s-PR" sz="4600" b="1" dirty="0">
                <a:solidFill>
                  <a:schemeClr val="tx1"/>
                </a:solidFill>
              </a:rPr>
              <a:t>Cuidado Propio:</a:t>
            </a:r>
            <a:endParaRPr lang="en-US" sz="4600" b="1" dirty="0">
              <a:solidFill>
                <a:schemeClr val="tx1"/>
              </a:solidFill>
            </a:endParaRPr>
          </a:p>
          <a:p>
            <a:pPr algn="l"/>
            <a:r>
              <a:rPr lang="es-PR" sz="4600" b="1" dirty="0">
                <a:solidFill>
                  <a:schemeClr val="tx1"/>
                </a:solidFill>
              </a:rPr>
              <a:t>Previniendo la Fatiga por Compasión</a:t>
            </a:r>
            <a:endParaRPr lang="en-US" sz="4600" b="1" dirty="0">
              <a:solidFill>
                <a:schemeClr val="tx1"/>
              </a:solidFill>
            </a:endParaRPr>
          </a:p>
          <a:p>
            <a:r>
              <a:rPr lang="es-PR" dirty="0">
                <a:solidFill>
                  <a:schemeClr val="tx1"/>
                </a:solidFill>
              </a:rPr>
              <a:t> 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s-PR" b="1" u="sng" dirty="0">
                <a:solidFill>
                  <a:schemeClr val="tx1"/>
                </a:solidFill>
              </a:rPr>
              <a:t>Es Importante Estar Consciente de </a:t>
            </a:r>
            <a:r>
              <a:rPr lang="es-PR" b="1" u="sng" dirty="0" smtClean="0">
                <a:solidFill>
                  <a:schemeClr val="tx1"/>
                </a:solidFill>
              </a:rPr>
              <a:t>que:</a:t>
            </a:r>
            <a:endParaRPr lang="en-US" b="1" u="sng" dirty="0">
              <a:solidFill>
                <a:schemeClr val="tx1"/>
              </a:solidFill>
            </a:endParaRPr>
          </a:p>
          <a:p>
            <a:pPr marL="117475" lvl="0" indent="-117475" algn="l">
              <a:buFont typeface="Arial" pitchFamily="34" charset="0"/>
              <a:buChar char="•"/>
            </a:pPr>
            <a:r>
              <a:rPr lang="es-PR" dirty="0" smtClean="0">
                <a:solidFill>
                  <a:schemeClr val="tx1"/>
                </a:solidFill>
              </a:rPr>
              <a:t>Nuestro </a:t>
            </a:r>
            <a:r>
              <a:rPr lang="es-PR" dirty="0">
                <a:solidFill>
                  <a:schemeClr val="tx1"/>
                </a:solidFill>
              </a:rPr>
              <a:t>cuerpo, cerebro y sistema nervioso responden a la manera en que responden nuestros clientes</a:t>
            </a:r>
            <a:endParaRPr lang="en-US" dirty="0">
              <a:solidFill>
                <a:schemeClr val="tx1"/>
              </a:solidFill>
            </a:endParaRPr>
          </a:p>
          <a:p>
            <a:pPr marL="117475" lvl="0" indent="-117475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El estrés postraumático secundario es medible</a:t>
            </a:r>
            <a:endParaRPr lang="en-US" dirty="0">
              <a:solidFill>
                <a:schemeClr val="tx1"/>
              </a:solidFill>
            </a:endParaRPr>
          </a:p>
          <a:p>
            <a:pPr marL="117475" lvl="0" indent="-117475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La transferencia somática y contra-transferencia existen (las repuestas somáticas de nuestros clientes evocan las nuestras y viceversa)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s-PR" dirty="0">
                <a:solidFill>
                  <a:schemeClr val="tx1"/>
                </a:solidFill>
              </a:rPr>
              <a:t> 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s-PR" b="1" u="sng" dirty="0">
                <a:solidFill>
                  <a:schemeClr val="tx1"/>
                </a:solidFill>
              </a:rPr>
              <a:t>Preguntas Clave:</a:t>
            </a:r>
            <a:endParaRPr lang="en-US" b="1" u="sng" dirty="0">
              <a:solidFill>
                <a:schemeClr val="tx1"/>
              </a:solidFill>
            </a:endParaRPr>
          </a:p>
          <a:p>
            <a:pPr marL="117475" lvl="0" indent="-117475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¿Tenemos nuestras “propias” experiencias traumáticas que debemos rastrear/tomar nota? (¿qué diálogo interno podemos estar sosteniendo?)</a:t>
            </a:r>
            <a:endParaRPr lang="en-US" dirty="0">
              <a:solidFill>
                <a:schemeClr val="tx1"/>
              </a:solidFill>
            </a:endParaRPr>
          </a:p>
          <a:p>
            <a:pPr marL="117475" lvl="0" indent="-117475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¿Cómo nos está afectando el trauma de los sobrevivientes?</a:t>
            </a:r>
            <a:endParaRPr lang="en-US" dirty="0">
              <a:solidFill>
                <a:schemeClr val="tx1"/>
              </a:solidFill>
            </a:endParaRPr>
          </a:p>
          <a:p>
            <a:pPr marL="117475" lvl="0" indent="-117475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¿Qué estamos sintiendo, y pueden nuestras experiencias somáticas ayudar al sobreviviente?</a:t>
            </a:r>
            <a:endParaRPr lang="en-US" dirty="0">
              <a:solidFill>
                <a:schemeClr val="tx1"/>
              </a:solidFill>
            </a:endParaRPr>
          </a:p>
          <a:p>
            <a:pPr marL="117475" lvl="0" indent="-117475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¿Nos estamos mantenido regulados?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838200"/>
            <a:ext cx="7620000" cy="5334000"/>
          </a:xfrm>
        </p:spPr>
        <p:txBody>
          <a:bodyPr>
            <a:normAutofit lnSpcReduction="10000"/>
          </a:bodyPr>
          <a:lstStyle/>
          <a:p>
            <a:r>
              <a:rPr lang="es-PR" b="1" dirty="0">
                <a:solidFill>
                  <a:schemeClr val="tx1"/>
                </a:solidFill>
              </a:rPr>
              <a:t>Expectativas y Resultados</a:t>
            </a:r>
            <a:endParaRPr lang="en-US" b="1" dirty="0">
              <a:solidFill>
                <a:schemeClr val="tx1"/>
              </a:solidFill>
            </a:endParaRPr>
          </a:p>
          <a:p>
            <a:pPr marL="117475" lvl="0" indent="-117475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Verdades y Principios Comunes</a:t>
            </a:r>
            <a:endParaRPr lang="en-US" dirty="0">
              <a:solidFill>
                <a:schemeClr val="tx1"/>
              </a:solidFill>
            </a:endParaRPr>
          </a:p>
          <a:p>
            <a:pPr marL="117475" lvl="0" indent="-117475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Qué constituye el trauma</a:t>
            </a:r>
            <a:endParaRPr lang="en-US" dirty="0">
              <a:solidFill>
                <a:schemeClr val="tx1"/>
              </a:solidFill>
            </a:endParaRPr>
          </a:p>
          <a:p>
            <a:pPr marL="117475" lvl="0" indent="-117475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El trauma afecta el cuerpo, cerebro, y el sistema nervioso</a:t>
            </a:r>
            <a:endParaRPr lang="en-US" dirty="0">
              <a:solidFill>
                <a:schemeClr val="tx1"/>
              </a:solidFill>
            </a:endParaRPr>
          </a:p>
          <a:p>
            <a:pPr marL="117475" lvl="0" indent="-117475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Las peculiaridades del trabajo de trauma</a:t>
            </a:r>
            <a:endParaRPr lang="en-US" dirty="0">
              <a:solidFill>
                <a:schemeClr val="tx1"/>
              </a:solidFill>
            </a:endParaRPr>
          </a:p>
          <a:p>
            <a:pPr marL="117475" lvl="0" indent="-117475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Conceptos básicos del modelo de experiencias somáticas</a:t>
            </a:r>
            <a:endParaRPr lang="en-US" dirty="0">
              <a:solidFill>
                <a:schemeClr val="tx1"/>
              </a:solidFill>
            </a:endParaRPr>
          </a:p>
          <a:p>
            <a:pPr marL="117475" indent="-117475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Cuidado propio – advertencia de cuidado a los proveedores de servicio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838200"/>
            <a:ext cx="7620000" cy="5334000"/>
          </a:xfrm>
        </p:spPr>
        <p:txBody>
          <a:bodyPr>
            <a:normAutofit lnSpcReduction="10000"/>
          </a:bodyPr>
          <a:lstStyle/>
          <a:p>
            <a:r>
              <a:rPr lang="es-PR" dirty="0">
                <a:solidFill>
                  <a:schemeClr val="tx1"/>
                </a:solidFill>
              </a:rPr>
              <a:t>Gracias a: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s-PR" dirty="0">
                <a:solidFill>
                  <a:schemeClr val="tx1"/>
                </a:solidFill>
              </a:rPr>
              <a:t> </a:t>
            </a:r>
            <a:endParaRPr lang="en-US" dirty="0">
              <a:solidFill>
                <a:schemeClr val="tx1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es-PR" sz="2800" dirty="0" err="1">
                <a:solidFill>
                  <a:schemeClr val="tx1"/>
                </a:solidFill>
              </a:rPr>
              <a:t>Beth</a:t>
            </a:r>
            <a:r>
              <a:rPr lang="es-PR" sz="2800" dirty="0">
                <a:solidFill>
                  <a:schemeClr val="tx1"/>
                </a:solidFill>
              </a:rPr>
              <a:t> </a:t>
            </a:r>
            <a:r>
              <a:rPr lang="es-PR" sz="2800" dirty="0" err="1">
                <a:solidFill>
                  <a:schemeClr val="tx1"/>
                </a:solidFill>
              </a:rPr>
              <a:t>Wheeler</a:t>
            </a:r>
            <a:r>
              <a:rPr lang="es-PR" sz="2800" dirty="0">
                <a:solidFill>
                  <a:schemeClr val="tx1"/>
                </a:solidFill>
              </a:rPr>
              <a:t>, LICSW tiene su práctica privada en DC y utiliza las Experiencias Somáticas. Gracias por su conocimiento, generosidad y sabiduría</a:t>
            </a:r>
            <a:r>
              <a:rPr lang="es-PR" sz="2800" dirty="0" smtClean="0">
                <a:solidFill>
                  <a:schemeClr val="tx1"/>
                </a:solidFill>
              </a:rPr>
              <a:t>.</a:t>
            </a:r>
          </a:p>
          <a:p>
            <a:pPr lvl="0">
              <a:buFont typeface="Arial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es-PR" sz="2800" dirty="0">
                <a:solidFill>
                  <a:schemeClr val="tx1"/>
                </a:solidFill>
              </a:rPr>
              <a:t>Instituto de Experiencia Somática del Trauma (previamente conocido como La Fundación para el Enriquecimiento Humano</a:t>
            </a:r>
            <a:r>
              <a:rPr lang="es-PR" sz="2800" dirty="0" smtClean="0">
                <a:solidFill>
                  <a:schemeClr val="tx1"/>
                </a:solidFill>
              </a:rPr>
              <a:t>)</a:t>
            </a:r>
          </a:p>
          <a:p>
            <a:pPr lvl="0">
              <a:buFont typeface="Arial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PR" sz="2800" dirty="0">
                <a:solidFill>
                  <a:schemeClr val="tx1"/>
                </a:solidFill>
              </a:rPr>
              <a:t>Peter </a:t>
            </a:r>
            <a:r>
              <a:rPr lang="es-PR" sz="2800" dirty="0" err="1">
                <a:solidFill>
                  <a:schemeClr val="tx1"/>
                </a:solidFill>
              </a:rPr>
              <a:t>Levin</a:t>
            </a:r>
            <a:r>
              <a:rPr lang="es-PR" sz="2800" dirty="0">
                <a:solidFill>
                  <a:schemeClr val="tx1"/>
                </a:solidFill>
              </a:rPr>
              <a:t> por su increíble perspicacia y respeto a todos los seres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838200"/>
            <a:ext cx="7620000" cy="53340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s-PR" b="1" dirty="0">
                <a:solidFill>
                  <a:schemeClr val="tx1"/>
                </a:solidFill>
              </a:rPr>
              <a:t>Algunas Verdades Básicas</a:t>
            </a:r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s-PR" dirty="0">
                <a:solidFill>
                  <a:schemeClr val="tx1"/>
                </a:solidFill>
              </a:rPr>
              <a:t>Sobre Los Seres humanos:</a:t>
            </a:r>
            <a:endParaRPr lang="en-US" dirty="0">
              <a:solidFill>
                <a:schemeClr val="tx1"/>
              </a:solidFill>
            </a:endParaRPr>
          </a:p>
          <a:p>
            <a:pPr marL="117475" lvl="0" indent="-117475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Tenemos la habilidad innata para sanarnos a nosotros mismos mediante la auto regulación y estableciendo consistentemente un sentido de homeostasis.</a:t>
            </a:r>
            <a:endParaRPr lang="en-US" dirty="0">
              <a:solidFill>
                <a:schemeClr val="tx1"/>
              </a:solidFill>
            </a:endParaRPr>
          </a:p>
          <a:p>
            <a:pPr marL="117475" lvl="0" indent="-117475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Experimentamos la vida en diferentes niveles: físico, emocional, mental, espiritual, comportamiento</a:t>
            </a:r>
            <a:endParaRPr lang="en-US" dirty="0">
              <a:solidFill>
                <a:schemeClr val="tx1"/>
              </a:solidFill>
            </a:endParaRPr>
          </a:p>
          <a:p>
            <a:pPr marL="117475" indent="-117475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Todos los aspectos de nuestro medio ambiente nos afectan: social, político, racial, clase, cultura, aspectos sexuales, e identidad y habilidad de género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838200"/>
            <a:ext cx="7620000" cy="53340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s-PR" b="1" dirty="0">
                <a:solidFill>
                  <a:schemeClr val="tx1"/>
                </a:solidFill>
              </a:rPr>
              <a:t>Algunas Verdades Básicas</a:t>
            </a:r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s-PR" dirty="0">
                <a:solidFill>
                  <a:schemeClr val="tx1"/>
                </a:solidFill>
              </a:rPr>
              <a:t>Sobre el Cuerpo:</a:t>
            </a:r>
            <a:endParaRPr lang="en-US" dirty="0">
              <a:solidFill>
                <a:schemeClr val="tx1"/>
              </a:solidFill>
            </a:endParaRPr>
          </a:p>
          <a:p>
            <a:pPr marL="117475" lvl="0" indent="-117475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Tiene una sabiduría increíble y guarda todas nuestras memorias, es un historiador y maestro</a:t>
            </a:r>
            <a:endParaRPr lang="en-US" dirty="0">
              <a:solidFill>
                <a:schemeClr val="tx1"/>
              </a:solidFill>
            </a:endParaRPr>
          </a:p>
          <a:p>
            <a:pPr marL="117475" lvl="0" indent="-117475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Sirve como contenedor de nuestras sensaciones y sentimientos</a:t>
            </a:r>
            <a:endParaRPr lang="en-US" dirty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Nos separa del medio ambiente y de otros</a:t>
            </a:r>
            <a:endParaRPr lang="en-US" dirty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Nos pertenece a nosotros</a:t>
            </a:r>
            <a:endParaRPr lang="en-US" dirty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Es el “templo de nuestra alma”</a:t>
            </a:r>
            <a:endParaRPr lang="en-US" dirty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Nos defiende de impactos emocionales intolerables</a:t>
            </a:r>
            <a:endParaRPr lang="en-US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Es una armadura y siempre dice la verdad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838200"/>
            <a:ext cx="7620000" cy="5334000"/>
          </a:xfrm>
        </p:spPr>
        <p:txBody>
          <a:bodyPr>
            <a:normAutofit lnSpcReduction="10000"/>
          </a:bodyPr>
          <a:lstStyle/>
          <a:p>
            <a:r>
              <a:rPr lang="es-PR" b="1" dirty="0">
                <a:solidFill>
                  <a:schemeClr val="tx1"/>
                </a:solidFill>
              </a:rPr>
              <a:t>¿Qué constituye un trauma?</a:t>
            </a:r>
            <a:endParaRPr lang="en-US" b="1" dirty="0">
              <a:solidFill>
                <a:schemeClr val="tx1"/>
              </a:solidFill>
            </a:endParaRPr>
          </a:p>
          <a:p>
            <a:pPr marL="117475" lvl="0" indent="-117475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Un incidente percibido como amenaza a la vida, que nos sacude, impacta, y/o abruma, dejándonos alterados o desconectados de nuestros cuerpos</a:t>
            </a:r>
            <a:endParaRPr lang="en-US" dirty="0">
              <a:solidFill>
                <a:schemeClr val="tx1"/>
              </a:solidFill>
            </a:endParaRPr>
          </a:p>
          <a:p>
            <a:pPr marL="117475" lvl="0" indent="-117475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Un incidente que rompe el estímulo de barrera del cuerpo, la gama de tolerancia de un individuo</a:t>
            </a:r>
            <a:endParaRPr lang="en-US" dirty="0">
              <a:solidFill>
                <a:schemeClr val="tx1"/>
              </a:solidFill>
            </a:endParaRPr>
          </a:p>
          <a:p>
            <a:pPr marL="117475" indent="-117475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No se define por el incidente o evento, sino se define mediante la manera en que el individuo responde al incidente o evento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838200"/>
            <a:ext cx="7620000" cy="5334000"/>
          </a:xfrm>
        </p:spPr>
        <p:txBody>
          <a:bodyPr/>
          <a:lstStyle/>
          <a:p>
            <a:pPr algn="l"/>
            <a:r>
              <a:rPr lang="es-PR" b="1" dirty="0">
                <a:solidFill>
                  <a:schemeClr val="tx1"/>
                </a:solidFill>
              </a:rPr>
              <a:t>Respuestas Comunes al </a:t>
            </a:r>
            <a:r>
              <a:rPr lang="es-PR" b="1" dirty="0" smtClean="0">
                <a:solidFill>
                  <a:schemeClr val="tx1"/>
                </a:solidFill>
              </a:rPr>
              <a:t>Trauma</a:t>
            </a:r>
          </a:p>
          <a:p>
            <a:endParaRPr lang="en-US" dirty="0"/>
          </a:p>
          <a:p>
            <a:pPr marL="117475" lvl="0" indent="-117475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Híper-excitación (activación)</a:t>
            </a:r>
            <a:endParaRPr lang="en-US" dirty="0">
              <a:solidFill>
                <a:schemeClr val="tx1"/>
              </a:solidFill>
            </a:endParaRPr>
          </a:p>
          <a:p>
            <a:pPr marL="117475" lvl="0" indent="-117475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Constricción (tensión)</a:t>
            </a:r>
            <a:endParaRPr lang="en-US" dirty="0">
              <a:solidFill>
                <a:schemeClr val="tx1"/>
              </a:solidFill>
            </a:endParaRPr>
          </a:p>
          <a:p>
            <a:pPr marL="117475" lvl="0" indent="-117475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Disociación (huir, escapar)</a:t>
            </a:r>
            <a:endParaRPr lang="en-US" dirty="0">
              <a:solidFill>
                <a:schemeClr val="tx1"/>
              </a:solidFill>
            </a:endParaRPr>
          </a:p>
          <a:p>
            <a:pPr marL="117475" lvl="0" indent="-117475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Sentirse adormecido (o congelado) resultando en un sentimiento de impotencia y desesperanza  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838200"/>
            <a:ext cx="7620000" cy="5334000"/>
          </a:xfrm>
        </p:spPr>
        <p:txBody>
          <a:bodyPr>
            <a:normAutofit lnSpcReduction="10000"/>
          </a:bodyPr>
          <a:lstStyle/>
          <a:p>
            <a:pPr algn="l"/>
            <a:r>
              <a:rPr lang="es-PR" b="1" dirty="0">
                <a:solidFill>
                  <a:schemeClr val="tx1"/>
                </a:solidFill>
              </a:rPr>
              <a:t>Limitaciones de Tiempo</a:t>
            </a:r>
            <a:endParaRPr lang="en-US" b="1" dirty="0">
              <a:solidFill>
                <a:schemeClr val="tx1"/>
              </a:solidFill>
            </a:endParaRPr>
          </a:p>
          <a:p>
            <a:pPr marL="117475" lvl="0" indent="-117475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Las respuestas comunes al trauma son involuntarias, reacciones sicológicas/fisiológicas para abrumar, están supuestas a tener una duración limitada</a:t>
            </a:r>
            <a:endParaRPr lang="en-US" dirty="0">
              <a:solidFill>
                <a:schemeClr val="tx1"/>
              </a:solidFill>
            </a:endParaRPr>
          </a:p>
          <a:p>
            <a:pPr marL="117475" lvl="0" indent="-117475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Cuando el sistema nervioso no es restaurado a su balance, se pueden desarrollar “síntomas secundarios” durante las semanas, meses o años siguientes</a:t>
            </a:r>
            <a:endParaRPr lang="en-US" dirty="0">
              <a:solidFill>
                <a:schemeClr val="tx1"/>
              </a:solidFill>
            </a:endParaRPr>
          </a:p>
          <a:p>
            <a:pPr marL="117475" lvl="0" indent="-117475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 Comienzan generalmente dentro de 6-18 meses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838200"/>
            <a:ext cx="7620000" cy="5334000"/>
          </a:xfrm>
        </p:spPr>
        <p:txBody>
          <a:bodyPr/>
          <a:lstStyle/>
          <a:p>
            <a:pPr algn="l"/>
            <a:r>
              <a:rPr lang="es-PR" b="1" dirty="0">
                <a:solidFill>
                  <a:schemeClr val="tx1"/>
                </a:solidFill>
              </a:rPr>
              <a:t>Corteza </a:t>
            </a:r>
            <a:r>
              <a:rPr lang="es-PR" b="1" dirty="0" smtClean="0">
                <a:solidFill>
                  <a:schemeClr val="tx1"/>
                </a:solidFill>
              </a:rPr>
              <a:t>Nueva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marL="163513" lvl="0" indent="-163513" algn="l">
              <a:buFont typeface="Arial" pitchFamily="34" charset="0"/>
              <a:buChar char="•"/>
            </a:pPr>
            <a:r>
              <a:rPr lang="es-PR" dirty="0" smtClean="0">
                <a:solidFill>
                  <a:schemeClr val="tx1"/>
                </a:solidFill>
              </a:rPr>
              <a:t>Parte </a:t>
            </a:r>
            <a:r>
              <a:rPr lang="es-PR" dirty="0">
                <a:solidFill>
                  <a:schemeClr val="tx1"/>
                </a:solidFill>
              </a:rPr>
              <a:t>“nueva” del cerebro</a:t>
            </a:r>
            <a:endParaRPr lang="en-US" dirty="0">
              <a:solidFill>
                <a:schemeClr val="tx1"/>
              </a:solidFill>
            </a:endParaRPr>
          </a:p>
          <a:p>
            <a:pPr marL="163513" lvl="0" indent="-163513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Lóbulo frontal</a:t>
            </a:r>
            <a:endParaRPr lang="en-US" dirty="0">
              <a:solidFill>
                <a:schemeClr val="tx1"/>
              </a:solidFill>
            </a:endParaRPr>
          </a:p>
          <a:p>
            <a:pPr marL="163513" lvl="0" indent="-163513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Responsable por la inhibición de acciones</a:t>
            </a:r>
            <a:endParaRPr lang="en-US" dirty="0">
              <a:solidFill>
                <a:schemeClr val="tx1"/>
              </a:solidFill>
            </a:endParaRPr>
          </a:p>
          <a:p>
            <a:pPr marL="163513" lvl="0" indent="-163513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Pensamientos complejos, racionales; planificación; percepción</a:t>
            </a:r>
            <a:endParaRPr lang="en-US" dirty="0">
              <a:solidFill>
                <a:schemeClr val="tx1"/>
              </a:solidFill>
            </a:endParaRPr>
          </a:p>
          <a:p>
            <a:pPr marL="163513" lvl="0" indent="-163513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Habla el lenguaje de las palabras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838200"/>
            <a:ext cx="7620000" cy="5334000"/>
          </a:xfrm>
        </p:spPr>
        <p:txBody>
          <a:bodyPr/>
          <a:lstStyle/>
          <a:p>
            <a:pPr algn="l"/>
            <a:r>
              <a:rPr lang="es-PR" b="1" dirty="0">
                <a:solidFill>
                  <a:schemeClr val="tx1"/>
                </a:solidFill>
              </a:rPr>
              <a:t>Sistema Límbico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s-PR" dirty="0">
                <a:solidFill>
                  <a:schemeClr val="tx1"/>
                </a:solidFill>
              </a:rPr>
              <a:t> </a:t>
            </a:r>
            <a:endParaRPr lang="en-US" dirty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El “cerebro central”, cerebro de mamíferos</a:t>
            </a:r>
            <a:endParaRPr lang="en-US" dirty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Amígdala, hipocampo, tálamo</a:t>
            </a:r>
            <a:endParaRPr lang="en-US" dirty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Responsable de las emociones</a:t>
            </a:r>
            <a:endParaRPr lang="en-US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s-PR" dirty="0">
                <a:solidFill>
                  <a:schemeClr val="tx1"/>
                </a:solidFill>
              </a:rPr>
              <a:t>Habla el lenguaje de los sentimientos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768</Words>
  <Application>Microsoft Office PowerPoint</Application>
  <PresentationFormat>On-screen Show (4:3)</PresentationFormat>
  <Paragraphs>161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Neurobiología del Trauma, Sistema Nervioso Central </vt:lpstr>
      <vt:lpstr>Desorden de Estrés Postraumático (PTSD): Cuando ocurre un evento amenazador </vt:lpstr>
      <vt:lpstr>Síntomas del Trauma 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kdaugherty</dc:creator>
  <cp:lastModifiedBy>kdaugherty</cp:lastModifiedBy>
  <cp:revision>5</cp:revision>
  <dcterms:created xsi:type="dcterms:W3CDTF">2011-09-09T13:12:06Z</dcterms:created>
  <dcterms:modified xsi:type="dcterms:W3CDTF">2011-09-09T13:50:18Z</dcterms:modified>
</cp:coreProperties>
</file>