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60" r:id="rId3"/>
    <p:sldId id="258" r:id="rId4"/>
    <p:sldId id="259" r:id="rId5"/>
    <p:sldId id="275" r:id="rId6"/>
    <p:sldId id="257" r:id="rId7"/>
    <p:sldId id="262" r:id="rId8"/>
    <p:sldId id="261" r:id="rId9"/>
    <p:sldId id="263" r:id="rId10"/>
    <p:sldId id="267" r:id="rId11"/>
    <p:sldId id="264" r:id="rId12"/>
    <p:sldId id="268" r:id="rId13"/>
    <p:sldId id="265" r:id="rId14"/>
    <p:sldId id="269" r:id="rId15"/>
    <p:sldId id="266" r:id="rId16"/>
    <p:sldId id="270" r:id="rId17"/>
    <p:sldId id="271" r:id="rId18"/>
    <p:sldId id="272" r:id="rId19"/>
    <p:sldId id="274" r:id="rId20"/>
    <p:sldId id="279" r:id="rId21"/>
    <p:sldId id="273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76" r:id="rId33"/>
    <p:sldId id="277" r:id="rId34"/>
    <p:sldId id="290" r:id="rId35"/>
    <p:sldId id="291" r:id="rId36"/>
    <p:sldId id="292" r:id="rId37"/>
    <p:sldId id="293" r:id="rId38"/>
    <p:sldId id="278" r:id="rId39"/>
  </p:sldIdLst>
  <p:sldSz cx="9144000" cy="6858000" type="screen4x3"/>
  <p:notesSz cx="70104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r">
              <a:defRPr sz="1200"/>
            </a:lvl1pPr>
          </a:lstStyle>
          <a:p>
            <a:fld id="{BEAB1FED-E277-4FF2-989E-91C84022D6BA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16" tIns="46808" rIns="93616" bIns="468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51985"/>
            <a:ext cx="5608320" cy="4217670"/>
          </a:xfrm>
          <a:prstGeom prst="rect">
            <a:avLst/>
          </a:prstGeom>
        </p:spPr>
        <p:txBody>
          <a:bodyPr vert="horz" lIns="93616" tIns="46808" rIns="93616" bIns="468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r">
              <a:defRPr sz="1200"/>
            </a:lvl1pPr>
          </a:lstStyle>
          <a:p>
            <a:fld id="{3FA304A4-FF48-481A-8401-30EB97429B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100" dirty="0" smtClean="0"/>
              <a:t>How management equitably prioritizes this work relative to other projects of the SDVA</a:t>
            </a:r>
          </a:p>
          <a:p>
            <a:pPr lvl="1"/>
            <a:r>
              <a:rPr lang="en-US" sz="3100" dirty="0" smtClean="0"/>
              <a:t>Extent to which staff are using prevention-specific promising practices to inform primary prevention initiatives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304A4-FF48-481A-8401-30EB97429B4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304A4-FF48-481A-8401-30EB97429B4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79158-8066-47BE-8B5E-B8DAF7EE00E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9/14/2011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alrdesign.com/images/clientmedia/ActionAlliancePlateRough3b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alrdesign.com/images/clientmedia/vsdvaaplates15.jpg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Saying YES to </a:t>
            </a:r>
            <a:br>
              <a:rPr lang="en-US" dirty="0" smtClean="0"/>
            </a:br>
            <a:r>
              <a:rPr lang="en-US" dirty="0" smtClean="0"/>
              <a:t>Primary Prevention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Building Prevention Capacity in Virginia’s Sexual &amp; Domestic Violence Agencies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7620000" cy="572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+mj-lt"/>
              </a:rPr>
              <a:t>Staff’s abilities to conceive of, map-out, execute, and regularly adjust the implementation of primary prevention initiatives.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7620000" cy="572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HR, Systems &amp; Infra, Org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62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j-lt"/>
              </a:rPr>
              <a:t>SDVA managers understand the knowledge and skill sets necessary for prevention positions, and are able to accurately represent that understanding in recruitment.</a:t>
            </a:r>
          </a:p>
          <a:p>
            <a:pPr>
              <a:buNone/>
            </a:pPr>
            <a:endParaRPr lang="en-US" sz="1000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Adapting supervision habits, organizational hierarchy, and staff development strategies to include these requirements of primary prevention work.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7620000" cy="572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62400"/>
          </a:xfrm>
        </p:spPr>
        <p:txBody>
          <a:bodyPr/>
          <a:lstStyle/>
          <a:p>
            <a:r>
              <a:rPr lang="en-US" sz="3600" dirty="0" smtClean="0">
                <a:latin typeface="+mj-lt"/>
              </a:rPr>
              <a:t>What type of organization, and whether the SDVA and its affiliated individuals view themselves as a primarily a service delivery organization, a social change organization, or neither/other.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Building a “Community of Practice”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Trainings</a:t>
            </a:r>
          </a:p>
          <a:p>
            <a:r>
              <a:rPr lang="en-US" dirty="0" smtClean="0">
                <a:latin typeface="+mj-lt"/>
              </a:rPr>
              <a:t>Prevention website</a:t>
            </a:r>
          </a:p>
          <a:p>
            <a:r>
              <a:rPr lang="en-US" dirty="0" smtClean="0">
                <a:latin typeface="+mj-lt"/>
              </a:rPr>
              <a:t>Webinars &amp; Teleconferences</a:t>
            </a:r>
          </a:p>
          <a:p>
            <a:r>
              <a:rPr lang="en-US" dirty="0" smtClean="0">
                <a:latin typeface="+mj-lt"/>
              </a:rPr>
              <a:t>Annual Retreat</a:t>
            </a:r>
          </a:p>
          <a:p>
            <a:r>
              <a:rPr lang="en-US" dirty="0" smtClean="0">
                <a:latin typeface="+mj-lt"/>
              </a:rPr>
              <a:t>Primary prevention guidelines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WE HAVE TO CONSIDER THE CONTEXT IN WHICH PRIMARY PREVENTION WORK EXISTS AT THE LOCAL LEVEL!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VSDVAA Program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148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Primary prevention has/had an IMAGE PROBLEM…the “brand” of primary prevention was:</a:t>
            </a:r>
          </a:p>
          <a:p>
            <a:endParaRPr lang="en-US" dirty="0" smtClean="0">
              <a:latin typeface="+mj-lt"/>
            </a:endParaRPr>
          </a:p>
          <a:p>
            <a:r>
              <a:rPr lang="en-US" sz="4800" b="1" dirty="0" smtClean="0">
                <a:latin typeface="+mj-lt"/>
              </a:rPr>
              <a:t>CONFUSING</a:t>
            </a:r>
          </a:p>
          <a:p>
            <a:endParaRPr lang="en-US" sz="1000" b="1" dirty="0" smtClean="0">
              <a:latin typeface="+mj-lt"/>
            </a:endParaRPr>
          </a:p>
          <a:p>
            <a:r>
              <a:rPr lang="en-US" sz="4800" b="1" dirty="0" smtClean="0">
                <a:latin typeface="+mj-lt"/>
              </a:rPr>
              <a:t>IMPOSSIBLE</a:t>
            </a:r>
            <a:endParaRPr lang="en-US" sz="4800" b="1" dirty="0">
              <a:latin typeface="+mj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“Primary prevention is CONFUSING.”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+mj-lt"/>
              </a:rPr>
              <a:t>Public health / evaluation concepts and background</a:t>
            </a:r>
          </a:p>
          <a:p>
            <a:r>
              <a:rPr lang="en-US" sz="3600" dirty="0" smtClean="0">
                <a:latin typeface="+mj-lt"/>
              </a:rPr>
              <a:t>Jargon</a:t>
            </a:r>
          </a:p>
          <a:p>
            <a:r>
              <a:rPr lang="en-US" sz="3600" dirty="0" smtClean="0">
                <a:latin typeface="+mj-lt"/>
              </a:rPr>
              <a:t>Seemingly VERY different from service delivery and the predominant identity of local SDVAs</a:t>
            </a:r>
            <a:endParaRPr lang="en-US" sz="3600" dirty="0">
              <a:latin typeface="+mj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“Primary prevention is IMPOSSIBLE.”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886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+mj-lt"/>
              </a:rPr>
              <a:t>Perpetration prevention = too daunting.</a:t>
            </a:r>
          </a:p>
          <a:p>
            <a:pPr>
              <a:buNone/>
            </a:pPr>
            <a:endParaRPr lang="en-US" sz="1000" dirty="0" smtClean="0">
              <a:latin typeface="+mj-lt"/>
            </a:endParaRPr>
          </a:p>
          <a:p>
            <a:r>
              <a:rPr lang="en-US" sz="3600" dirty="0" smtClean="0">
                <a:latin typeface="+mj-lt"/>
              </a:rPr>
              <a:t>Too abstract. / Too idealistic.</a:t>
            </a:r>
            <a:endParaRPr lang="en-US" sz="3600" dirty="0"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The PROCESS of</a:t>
            </a:r>
            <a:br>
              <a:rPr lang="en-US" dirty="0" smtClean="0"/>
            </a:br>
            <a:r>
              <a:rPr lang="en-US" dirty="0" smtClean="0"/>
              <a:t>primary prevention…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2514600"/>
            <a:ext cx="8229600" cy="3810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zh-CN" b="1" dirty="0" smtClean="0">
                <a:latin typeface="+mj-lt"/>
                <a:ea typeface="宋体" charset="-122"/>
              </a:rPr>
              <a:t>Primary prevention =</a:t>
            </a:r>
          </a:p>
          <a:p>
            <a:pPr eaLnBrk="1" hangingPunct="1">
              <a:defRPr/>
            </a:pPr>
            <a:r>
              <a:rPr lang="en-US" altLang="zh-CN" dirty="0" smtClean="0">
                <a:latin typeface="+mj-lt"/>
                <a:ea typeface="宋体" charset="-122"/>
              </a:rPr>
              <a:t>Improving our understanding of the underlying conditions in our society that perpetuate SV/IPV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CN" sz="2000" dirty="0" smtClean="0">
              <a:latin typeface="+mj-lt"/>
              <a:ea typeface="宋体" charset="-122"/>
            </a:endParaRPr>
          </a:p>
          <a:p>
            <a:pPr eaLnBrk="1" hangingPunct="1">
              <a:defRPr/>
            </a:pPr>
            <a:r>
              <a:rPr lang="en-US" altLang="zh-CN" dirty="0" smtClean="0">
                <a:latin typeface="+mj-lt"/>
                <a:ea typeface="宋体" charset="-122"/>
              </a:rPr>
              <a:t>Developing and enhancing our ability to change those conditions ultimately, eliminating SV/IPV</a:t>
            </a:r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for rebranding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910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What is the current “brand” and is it working for you? (why or why not?)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How do you determine the alternative framing?</a:t>
            </a:r>
          </a:p>
          <a:p>
            <a:pPr>
              <a:buNone/>
            </a:pP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How do you develop a new brand for primary prevention work?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“Think about primary prevention as a product in a store….”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72000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latin typeface="+mj-lt"/>
              </a:rPr>
              <a:t>What other products would you want it to be associated with? What section of the store would it be in? And why?</a:t>
            </a:r>
          </a:p>
          <a:p>
            <a:pPr lvl="0"/>
            <a:endParaRPr lang="en-US" sz="1000" dirty="0" smtClean="0">
              <a:latin typeface="+mj-lt"/>
            </a:endParaRPr>
          </a:p>
          <a:p>
            <a:pPr lvl="0"/>
            <a:r>
              <a:rPr lang="en-US" dirty="0" smtClean="0">
                <a:latin typeface="+mj-lt"/>
              </a:rPr>
              <a:t>What other products would you NOT want to it to be associated with? And why?</a:t>
            </a:r>
          </a:p>
          <a:p>
            <a:pPr lvl="0"/>
            <a:endParaRPr lang="en-US" sz="1000" dirty="0" smtClean="0">
              <a:latin typeface="+mj-lt"/>
            </a:endParaRPr>
          </a:p>
          <a:p>
            <a:pPr lvl="0"/>
            <a:r>
              <a:rPr lang="en-US" dirty="0" smtClean="0">
                <a:latin typeface="+mj-lt"/>
              </a:rPr>
              <a:t>We want to communicate that prevention work is…__________________ . / !</a:t>
            </a:r>
          </a:p>
          <a:p>
            <a:pPr lvl="0">
              <a:buNone/>
            </a:pPr>
            <a:endParaRPr lang="en-US" sz="1000" dirty="0" smtClean="0">
              <a:latin typeface="+mj-lt"/>
            </a:endParaRPr>
          </a:p>
          <a:p>
            <a:pPr lvl="0">
              <a:buNone/>
            </a:pPr>
            <a:endParaRPr lang="en-US" sz="1000" dirty="0" smtClean="0">
              <a:latin typeface="+mj-lt"/>
            </a:endParaRPr>
          </a:p>
          <a:p>
            <a:pPr lvl="0">
              <a:buNone/>
            </a:pPr>
            <a:endParaRPr lang="en-US" sz="1000" dirty="0" smtClean="0">
              <a:latin typeface="+mj-lt"/>
            </a:endParaRPr>
          </a:p>
          <a:p>
            <a:pPr lvl="0">
              <a:buNone/>
            </a:pPr>
            <a:r>
              <a:rPr lang="en-US" i="1" dirty="0" smtClean="0">
                <a:latin typeface="+mj-lt"/>
              </a:rPr>
              <a:t>Brainstorm a few taglines to “rebrand” primary prevention.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143000"/>
            <a:ext cx="6172200" cy="550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Audience</a:t>
            </a:r>
          </a:p>
          <a:p>
            <a:r>
              <a:rPr lang="en-US" dirty="0" smtClean="0">
                <a:latin typeface="+mj-lt"/>
              </a:rPr>
              <a:t>General message of our prevention work</a:t>
            </a:r>
          </a:p>
          <a:p>
            <a:r>
              <a:rPr lang="en-US" dirty="0" smtClean="0">
                <a:latin typeface="+mj-lt"/>
              </a:rPr>
              <a:t>Goals</a:t>
            </a:r>
          </a:p>
          <a:p>
            <a:r>
              <a:rPr lang="en-US" dirty="0" smtClean="0">
                <a:latin typeface="+mj-lt"/>
              </a:rPr>
              <a:t>Objectives</a:t>
            </a:r>
          </a:p>
          <a:p>
            <a:r>
              <a:rPr lang="en-US" dirty="0" smtClean="0">
                <a:latin typeface="+mj-lt"/>
              </a:rPr>
              <a:t>Current perception of the work and the counter story</a:t>
            </a:r>
          </a:p>
          <a:p>
            <a:r>
              <a:rPr lang="en-US" dirty="0" smtClean="0">
                <a:latin typeface="+mj-lt"/>
              </a:rPr>
              <a:t>Benefits</a:t>
            </a:r>
          </a:p>
          <a:p>
            <a:r>
              <a:rPr lang="en-US" dirty="0" smtClean="0">
                <a:latin typeface="+mj-lt"/>
              </a:rPr>
              <a:t>Adjectives 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Internal (A)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+mj-lt"/>
              </a:rPr>
              <a:t>Folks in the field</a:t>
            </a:r>
          </a:p>
          <a:p>
            <a:r>
              <a:rPr lang="en-US" sz="3000" dirty="0" smtClean="0">
                <a:latin typeface="+mj-lt"/>
              </a:rPr>
              <a:t>SDVAs/CCRs</a:t>
            </a:r>
          </a:p>
          <a:p>
            <a:r>
              <a:rPr lang="en-US" sz="3000" dirty="0" smtClean="0">
                <a:latin typeface="+mj-lt"/>
              </a:rPr>
              <a:t>Community organizations</a:t>
            </a:r>
          </a:p>
          <a:p>
            <a:r>
              <a:rPr lang="en-US" sz="3000" dirty="0" smtClean="0">
                <a:latin typeface="+mj-lt"/>
              </a:rPr>
              <a:t>State partners</a:t>
            </a:r>
          </a:p>
          <a:p>
            <a:r>
              <a:rPr lang="en-US" sz="3000" dirty="0" smtClean="0">
                <a:latin typeface="+mj-lt"/>
              </a:rPr>
              <a:t>Staff/Board</a:t>
            </a:r>
            <a:endParaRPr lang="en-US" sz="3000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General public (B)</a:t>
            </a:r>
            <a:endParaRPr lang="en-US" dirty="0">
              <a:latin typeface="+mj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3000" dirty="0" smtClean="0">
                <a:latin typeface="+mj-lt"/>
              </a:rPr>
              <a:t>Legislators</a:t>
            </a:r>
          </a:p>
          <a:p>
            <a:r>
              <a:rPr lang="en-US" sz="3000" dirty="0" smtClean="0">
                <a:latin typeface="+mj-lt"/>
              </a:rPr>
              <a:t>People who already have some knowledge of the work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Message - brainstorming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+mj-lt"/>
              </a:rPr>
              <a:t>Social justice</a:t>
            </a:r>
          </a:p>
          <a:p>
            <a:r>
              <a:rPr lang="en-US" dirty="0" smtClean="0">
                <a:latin typeface="+mj-lt"/>
              </a:rPr>
              <a:t>The “roots” of our work</a:t>
            </a:r>
          </a:p>
          <a:p>
            <a:r>
              <a:rPr lang="en-US" dirty="0" smtClean="0">
                <a:latin typeface="+mj-lt"/>
              </a:rPr>
              <a:t>Not just the end, but the process too</a:t>
            </a:r>
          </a:p>
          <a:p>
            <a:r>
              <a:rPr lang="en-US" dirty="0" smtClean="0">
                <a:latin typeface="+mj-lt"/>
              </a:rPr>
              <a:t>It’s a way of thinking</a:t>
            </a:r>
          </a:p>
          <a:p>
            <a:r>
              <a:rPr lang="en-US" dirty="0" smtClean="0">
                <a:latin typeface="+mj-lt"/>
              </a:rPr>
              <a:t>Everyone can do this!</a:t>
            </a:r>
          </a:p>
          <a:p>
            <a:r>
              <a:rPr lang="en-US" dirty="0" smtClean="0">
                <a:latin typeface="+mj-lt"/>
              </a:rPr>
              <a:t>Prevention is the “hub” that keeps things together</a:t>
            </a:r>
          </a:p>
          <a:p>
            <a:r>
              <a:rPr lang="en-US" dirty="0" smtClean="0">
                <a:latin typeface="+mj-lt"/>
              </a:rPr>
              <a:t>Before it happens or starts</a:t>
            </a:r>
          </a:p>
          <a:p>
            <a:r>
              <a:rPr lang="en-US" dirty="0" smtClean="0">
                <a:latin typeface="+mj-lt"/>
              </a:rPr>
              <a:t>Enhance/promote</a:t>
            </a:r>
          </a:p>
          <a:p>
            <a:r>
              <a:rPr lang="en-US" dirty="0" smtClean="0">
                <a:latin typeface="+mj-lt"/>
              </a:rPr>
              <a:t>Evidence-based/effective</a:t>
            </a:r>
          </a:p>
          <a:p>
            <a:r>
              <a:rPr lang="en-US" dirty="0" smtClean="0">
                <a:latin typeface="+mj-lt"/>
              </a:rPr>
              <a:t>Link to successful public health campaigns</a:t>
            </a:r>
          </a:p>
          <a:p>
            <a:r>
              <a:rPr lang="en-US" dirty="0" smtClean="0">
                <a:latin typeface="+mj-lt"/>
              </a:rPr>
              <a:t>Realistic and innovative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+mj-lt"/>
              </a:rPr>
              <a:t>Increase # of people who are excited/enthusiastic about prevention (A/B)</a:t>
            </a:r>
          </a:p>
          <a:p>
            <a:r>
              <a:rPr lang="en-US" dirty="0" smtClean="0">
                <a:latin typeface="+mj-lt"/>
              </a:rPr>
              <a:t>Clarify what “it” is. It’s complementary and necessary, and not in lieu of intervention (A)</a:t>
            </a:r>
          </a:p>
          <a:p>
            <a:r>
              <a:rPr lang="en-US" dirty="0" smtClean="0">
                <a:latin typeface="+mj-lt"/>
              </a:rPr>
              <a:t>People are more motivated to engage and ask more questions (A/B)</a:t>
            </a:r>
          </a:p>
          <a:p>
            <a:r>
              <a:rPr lang="en-US" dirty="0" smtClean="0">
                <a:latin typeface="+mj-lt"/>
              </a:rPr>
              <a:t>Help folks understand that this is not new (A)</a:t>
            </a:r>
          </a:p>
          <a:p>
            <a:r>
              <a:rPr lang="en-US" dirty="0" smtClean="0">
                <a:latin typeface="+mj-lt"/>
              </a:rPr>
              <a:t>To reenergize people (A)</a:t>
            </a:r>
          </a:p>
          <a:p>
            <a:r>
              <a:rPr lang="en-US" dirty="0" smtClean="0">
                <a:latin typeface="+mj-lt"/>
              </a:rPr>
              <a:t>Get state funding (A/B)</a:t>
            </a:r>
          </a:p>
          <a:p>
            <a:r>
              <a:rPr lang="en-US" dirty="0" smtClean="0">
                <a:latin typeface="+mj-lt"/>
              </a:rPr>
              <a:t>Is an equal part of IPV/SV work (A)</a:t>
            </a:r>
          </a:p>
          <a:p>
            <a:r>
              <a:rPr lang="en-US" dirty="0" smtClean="0">
                <a:latin typeface="+mj-lt"/>
              </a:rPr>
              <a:t>All staff can describe coalitions prevention work (A)</a:t>
            </a:r>
          </a:p>
          <a:p>
            <a:r>
              <a:rPr lang="en-US" dirty="0" smtClean="0">
                <a:latin typeface="+mj-lt"/>
              </a:rPr>
              <a:t>Increase “support” from individuals (B)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Current perception &amp; counter story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 perception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+mj-lt"/>
              </a:rPr>
              <a:t>Hard</a:t>
            </a:r>
          </a:p>
          <a:p>
            <a:r>
              <a:rPr lang="en-US" dirty="0" smtClean="0">
                <a:latin typeface="+mj-lt"/>
              </a:rPr>
              <a:t>Don’t understand it</a:t>
            </a:r>
          </a:p>
          <a:p>
            <a:r>
              <a:rPr lang="en-US" dirty="0" smtClean="0">
                <a:latin typeface="+mj-lt"/>
              </a:rPr>
              <a:t>Not enough resources</a:t>
            </a:r>
          </a:p>
          <a:p>
            <a:r>
              <a:rPr lang="en-US" dirty="0" smtClean="0">
                <a:latin typeface="+mj-lt"/>
              </a:rPr>
              <a:t>Takes away from what programs are supposed to be doing</a:t>
            </a:r>
          </a:p>
          <a:p>
            <a:r>
              <a:rPr lang="en-US" dirty="0" smtClean="0">
                <a:latin typeface="+mj-lt"/>
              </a:rPr>
              <a:t>We’re already doing this!</a:t>
            </a:r>
          </a:p>
          <a:p>
            <a:r>
              <a:rPr lang="en-US" dirty="0" smtClean="0">
                <a:latin typeface="+mj-lt"/>
              </a:rPr>
              <a:t>Amorphous</a:t>
            </a:r>
          </a:p>
          <a:p>
            <a:r>
              <a:rPr lang="en-US" dirty="0" smtClean="0">
                <a:latin typeface="+mj-lt"/>
              </a:rPr>
              <a:t>Hard to measure</a:t>
            </a:r>
          </a:p>
          <a:p>
            <a:r>
              <a:rPr lang="en-US" dirty="0" smtClean="0">
                <a:latin typeface="+mj-lt"/>
              </a:rPr>
              <a:t>Liberal</a:t>
            </a:r>
          </a:p>
          <a:p>
            <a:r>
              <a:rPr lang="en-US" dirty="0" smtClean="0">
                <a:latin typeface="+mj-lt"/>
              </a:rPr>
              <a:t>Takes too long</a:t>
            </a:r>
          </a:p>
          <a:p>
            <a:r>
              <a:rPr lang="en-US" dirty="0" smtClean="0">
                <a:latin typeface="+mj-lt"/>
              </a:rPr>
              <a:t>Not achievable, so why bother!</a:t>
            </a:r>
            <a:endParaRPr lang="en-US" dirty="0">
              <a:latin typeface="+mj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Counter story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+mj-lt"/>
              </a:rPr>
              <a:t>We are already doing it!</a:t>
            </a:r>
          </a:p>
          <a:p>
            <a:r>
              <a:rPr lang="en-US" dirty="0" smtClean="0">
                <a:latin typeface="+mj-lt"/>
              </a:rPr>
              <a:t>It’s not harder than what you’re currently doing!</a:t>
            </a:r>
          </a:p>
          <a:p>
            <a:r>
              <a:rPr lang="en-US" dirty="0" smtClean="0">
                <a:latin typeface="+mj-lt"/>
              </a:rPr>
              <a:t>Less likely to be shot/stabbed doing prevention…it’s safer!</a:t>
            </a:r>
          </a:p>
          <a:p>
            <a:r>
              <a:rPr lang="en-US" dirty="0" smtClean="0">
                <a:latin typeface="+mj-lt"/>
              </a:rPr>
              <a:t>Hopeful</a:t>
            </a:r>
          </a:p>
          <a:p>
            <a:r>
              <a:rPr lang="en-US" dirty="0" smtClean="0">
                <a:latin typeface="+mj-lt"/>
              </a:rPr>
              <a:t>Can plan for/think about what is possible</a:t>
            </a:r>
          </a:p>
          <a:p>
            <a:r>
              <a:rPr lang="en-US" dirty="0" smtClean="0">
                <a:latin typeface="+mj-lt"/>
              </a:rPr>
              <a:t>Training and tools</a:t>
            </a:r>
          </a:p>
          <a:p>
            <a:r>
              <a:rPr lang="en-US" dirty="0" smtClean="0">
                <a:latin typeface="+mj-lt"/>
              </a:rPr>
              <a:t>Social change work/systemic/ripple effect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prevention work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NOT crisis mode</a:t>
            </a:r>
          </a:p>
          <a:p>
            <a:r>
              <a:rPr lang="en-US" dirty="0" smtClean="0">
                <a:latin typeface="+mj-lt"/>
              </a:rPr>
              <a:t>NOT reactionary</a:t>
            </a:r>
          </a:p>
          <a:p>
            <a:r>
              <a:rPr lang="en-US" dirty="0" smtClean="0">
                <a:latin typeface="+mj-lt"/>
              </a:rPr>
              <a:t>Substantial change</a:t>
            </a:r>
          </a:p>
          <a:p>
            <a:r>
              <a:rPr lang="en-US" dirty="0" smtClean="0">
                <a:latin typeface="+mj-lt"/>
              </a:rPr>
              <a:t>Proactive</a:t>
            </a:r>
          </a:p>
          <a:p>
            <a:r>
              <a:rPr lang="en-US" dirty="0" smtClean="0">
                <a:latin typeface="+mj-lt"/>
              </a:rPr>
              <a:t>Tools that improve intervention/responsiveness to community</a:t>
            </a:r>
          </a:p>
          <a:p>
            <a:r>
              <a:rPr lang="en-US" dirty="0" smtClean="0">
                <a:latin typeface="+mj-lt"/>
              </a:rPr>
              <a:t>More working “in” community = more likely to understand community</a:t>
            </a:r>
          </a:p>
          <a:p>
            <a:r>
              <a:rPr lang="en-US" dirty="0" smtClean="0">
                <a:latin typeface="+mj-lt"/>
              </a:rPr>
              <a:t>Visioning 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Adjectives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Feel Good</a:t>
            </a:r>
          </a:p>
          <a:p>
            <a:pPr marL="925830" lvl="1" indent="-514350"/>
            <a:r>
              <a:rPr lang="en-US" dirty="0" smtClean="0">
                <a:latin typeface="+mj-lt"/>
              </a:rPr>
              <a:t>Active, sexy, positive, cool, innovative, energizing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Feel Possible</a:t>
            </a:r>
          </a:p>
          <a:p>
            <a:pPr marL="925830" lvl="1" indent="-514350"/>
            <a:r>
              <a:rPr lang="en-US" dirty="0" smtClean="0">
                <a:latin typeface="+mj-lt"/>
              </a:rPr>
              <a:t>Realistic, achievable, relevant, energizing, hopeful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Feel Part of It (“Heart”)</a:t>
            </a:r>
          </a:p>
          <a:p>
            <a:pPr marL="925830" lvl="1" indent="-514350"/>
            <a:r>
              <a:rPr lang="en-US" dirty="0" smtClean="0">
                <a:latin typeface="+mj-lt"/>
              </a:rPr>
              <a:t>Rooted, belonging/connected, utopian, hopeful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62000"/>
            <a:ext cx="8385175" cy="1431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DEFINITION of </a:t>
            </a:r>
            <a:br>
              <a:rPr lang="en-US" dirty="0" smtClean="0"/>
            </a:br>
            <a:r>
              <a:rPr lang="en-US" dirty="0" smtClean="0"/>
              <a:t>primary prevention</a:t>
            </a:r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2590800"/>
            <a:ext cx="800735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+mj-lt"/>
              </a:rPr>
              <a:t>Preventing sexual and intimate partner violence before they occur. Primary prevention efforts exist on a continuum.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+mj-lt"/>
              </a:rPr>
              <a:t>This work values and builds on the strengths of diverse cultures to eliminate the root causes of sexual and intimate partner violence, and create healthier social environments.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7620000" cy="679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80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Building a community of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+mj-lt"/>
              </a:rPr>
              <a:t>Prevention Brand “Yes: Changing the future with fresh ideas and effective tools”</a:t>
            </a:r>
          </a:p>
          <a:p>
            <a:pPr>
              <a:buNone/>
            </a:pPr>
            <a:endParaRPr lang="en-US" sz="400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Disseminate the brand across membership in various publications (Moving Upstream, Annual Report, etc.)</a:t>
            </a:r>
          </a:p>
          <a:p>
            <a:pPr>
              <a:buNone/>
            </a:pPr>
            <a:endParaRPr lang="en-US" sz="400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Prevention Website</a:t>
            </a:r>
          </a:p>
          <a:p>
            <a:endParaRPr lang="en-US" sz="400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A recipe for prevention (card, talking points, and new recipe per month)</a:t>
            </a:r>
          </a:p>
          <a:p>
            <a:pPr>
              <a:buNone/>
            </a:pPr>
            <a:endParaRPr lang="en-US" sz="400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Prevention e-group</a:t>
            </a:r>
          </a:p>
          <a:p>
            <a:pPr>
              <a:buNone/>
            </a:pPr>
            <a:endParaRPr lang="en-US" sz="400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Technical Assistance &amp; Training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"/>
            <a:ext cx="3125400" cy="624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57200"/>
            <a:ext cx="3124200" cy="625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4190999" cy="542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685800"/>
            <a:ext cx="447595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762000"/>
            <a:ext cx="443865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616E-1E75-4872-A645-D7272109D680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dirty="0" smtClean="0"/>
              <a:t>VA’s IPV Prevention Plan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543834"/>
            <a:ext cx="4038600" cy="516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616E-1E75-4872-A645-D7272109D680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Healthy Futures Fund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05000"/>
            <a:ext cx="699466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616E-1E75-4872-A645-D7272109D680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/>
          <a:lstStyle/>
          <a:p>
            <a:r>
              <a:rPr lang="en-US" dirty="0" smtClean="0"/>
              <a:t>License plate designs</a:t>
            </a:r>
            <a:endParaRPr lang="en-US" dirty="0"/>
          </a:p>
        </p:txBody>
      </p:sp>
      <p:pic>
        <p:nvPicPr>
          <p:cNvPr id="4" name="Content Placeholder 3" descr="Client Media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752600"/>
            <a:ext cx="41910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lient Media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4191000"/>
            <a:ext cx="4191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616E-1E75-4872-A645-D7272109D680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810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+mj-lt"/>
              </a:rPr>
              <a:t>“Does primary prevention seem slightly more manageable now that you’ve learned about this stuff? Why or why not?” </a:t>
            </a:r>
            <a:endParaRPr lang="en-US" sz="4000"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DEFINITION of </a:t>
            </a:r>
            <a:br>
              <a:rPr lang="en-US" dirty="0" smtClean="0"/>
            </a:br>
            <a:r>
              <a:rPr lang="en-US" dirty="0" smtClean="0"/>
              <a:t>Primary Prevention </a:t>
            </a:r>
            <a:r>
              <a:rPr lang="en-US" sz="3600" b="0" dirty="0" smtClean="0">
                <a:effectLst/>
              </a:rPr>
              <a:t>(cont.)</a:t>
            </a: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2667000"/>
            <a:ext cx="8007350" cy="3810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+mj-lt"/>
              </a:rPr>
              <a:t>These efforts seek to bring about change in individuals, relationships, communities, and society through strategies that: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000" dirty="0" smtClean="0">
              <a:latin typeface="+mj-lt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>
                <a:latin typeface="+mj-lt"/>
              </a:rPr>
              <a:t>1) Promote the factors associated w/ healthy relationships and healthy sexuality, and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dirty="0" smtClean="0">
              <a:latin typeface="+mj-lt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>
                <a:latin typeface="+mj-lt"/>
              </a:rPr>
              <a:t>2) Counteract the factors associated with the initial perpetration of sexual violence and intimate partner violence.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04800"/>
            <a:ext cx="4852988" cy="628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+mj-lt"/>
              </a:rPr>
              <a:t>- PP Staff (people who work on PP for the majority of their job): What has been your experience when communicating primary prevention concepts with co-workers? General public?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- NON-PP Staff: What was your overall impression of primary prevention work before coming to this conference? 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- What are, in your collective opinion (each group), the greatest opportunity and the greatest obstacle to achieving a large reduction in the prevalence of sexual and domestic violence?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Prevention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j-lt"/>
              </a:rPr>
              <a:t>Willingness and ability </a:t>
            </a:r>
            <a:r>
              <a:rPr lang="en-US" sz="3600" dirty="0" smtClean="0">
                <a:latin typeface="+mj-lt"/>
              </a:rPr>
              <a:t>of staff members </a:t>
            </a:r>
            <a:r>
              <a:rPr lang="en-US" sz="3600" u="sng" dirty="0" smtClean="0">
                <a:latin typeface="+mj-lt"/>
              </a:rPr>
              <a:t>AND</a:t>
            </a:r>
            <a:r>
              <a:rPr lang="en-US" sz="3600" dirty="0" smtClean="0">
                <a:latin typeface="+mj-lt"/>
              </a:rPr>
              <a:t> agencies to engage in </a:t>
            </a:r>
            <a:r>
              <a:rPr lang="en-US" sz="3600" b="1" dirty="0" smtClean="0">
                <a:latin typeface="+mj-lt"/>
              </a:rPr>
              <a:t>mission-driven</a:t>
            </a:r>
            <a:r>
              <a:rPr lang="en-US" sz="3600" dirty="0" smtClean="0">
                <a:latin typeface="+mj-lt"/>
              </a:rPr>
              <a:t> efforts seeking to prevent first-time SV/IPV perpetration in an </a:t>
            </a:r>
            <a:r>
              <a:rPr lang="en-US" sz="3600" b="1" dirty="0" smtClean="0">
                <a:latin typeface="+mj-lt"/>
              </a:rPr>
              <a:t>effective manner</a:t>
            </a:r>
            <a:r>
              <a:rPr lang="en-US" sz="3600" dirty="0" smtClean="0">
                <a:latin typeface="+mj-lt"/>
              </a:rPr>
              <a:t>.</a:t>
            </a:r>
            <a:endParaRPr lang="en-US" sz="3600" dirty="0"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7620000" cy="572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Aspirations &amp;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62400"/>
          </a:xfrm>
        </p:spPr>
        <p:txBody>
          <a:bodyPr/>
          <a:lstStyle/>
          <a:p>
            <a:r>
              <a:rPr lang="en-US" sz="3600" dirty="0" smtClean="0">
                <a:latin typeface="+mj-lt"/>
              </a:rPr>
              <a:t>The clarity and quality of an agency-wide primary prevention agenda – and how they plan to realize it – will convey much about a SDVA’s prevention capacity.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</TotalTime>
  <Words>1107</Words>
  <Application>Microsoft Office PowerPoint</Application>
  <PresentationFormat>On-screen Show (4:3)</PresentationFormat>
  <Paragraphs>174</Paragraphs>
  <Slides>38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Flow</vt:lpstr>
      <vt:lpstr>Saying YES to  Primary Prevention</vt:lpstr>
      <vt:lpstr>The PROCESS of primary prevention…</vt:lpstr>
      <vt:lpstr>DEFINITION of  primary prevention</vt:lpstr>
      <vt:lpstr>DEFINITION of  Primary Prevention (cont.)</vt:lpstr>
      <vt:lpstr>Slide 5</vt:lpstr>
      <vt:lpstr>Activity 1:</vt:lpstr>
      <vt:lpstr>Primary Prevention Capacity</vt:lpstr>
      <vt:lpstr>Slide 8</vt:lpstr>
      <vt:lpstr>Aspirations &amp; Strategy</vt:lpstr>
      <vt:lpstr>Slide 10</vt:lpstr>
      <vt:lpstr>Organizational Skills</vt:lpstr>
      <vt:lpstr>Slide 12</vt:lpstr>
      <vt:lpstr>HR, Systems &amp; Infra, Org Structure</vt:lpstr>
      <vt:lpstr>Slide 14</vt:lpstr>
      <vt:lpstr>Culture</vt:lpstr>
      <vt:lpstr>Building a “Community of Practice”</vt:lpstr>
      <vt:lpstr>VSDVAA Program Assessment</vt:lpstr>
      <vt:lpstr>“Primary prevention is CONFUSING.”</vt:lpstr>
      <vt:lpstr>“Primary prevention is IMPOSSIBLE.”</vt:lpstr>
      <vt:lpstr>Process for rebranding</vt:lpstr>
      <vt:lpstr>“Think about primary prevention as a product in a store….”</vt:lpstr>
      <vt:lpstr>Slide 22</vt:lpstr>
      <vt:lpstr>Our process</vt:lpstr>
      <vt:lpstr>Audience</vt:lpstr>
      <vt:lpstr>Message - brainstorming</vt:lpstr>
      <vt:lpstr>Goals</vt:lpstr>
      <vt:lpstr>Current perception &amp; counter story</vt:lpstr>
      <vt:lpstr>Benefits of prevention work</vt:lpstr>
      <vt:lpstr>Adjectives</vt:lpstr>
      <vt:lpstr>Slide 30</vt:lpstr>
      <vt:lpstr> Building a community of practice</vt:lpstr>
      <vt:lpstr>Slide 32</vt:lpstr>
      <vt:lpstr>Slide 33</vt:lpstr>
      <vt:lpstr>Slide 34</vt:lpstr>
      <vt:lpstr>VA’s IPV Prevention Plan</vt:lpstr>
      <vt:lpstr>Building Healthy Futures Fund</vt:lpstr>
      <vt:lpstr>License plate designs</vt:lpstr>
      <vt:lpstr>Question: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Saying YES to  Primary Prevention</dc:title>
  <dc:creator>Brad</dc:creator>
  <cp:lastModifiedBy>Brad</cp:lastModifiedBy>
  <cp:revision>9</cp:revision>
  <dcterms:created xsi:type="dcterms:W3CDTF">2011-08-04T14:54:53Z</dcterms:created>
  <dcterms:modified xsi:type="dcterms:W3CDTF">2011-09-14T21:48:16Z</dcterms:modified>
</cp:coreProperties>
</file>